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9144000" cy="6858000"/>
  <p:embeddedFontLst>
    <p:embeddedFont>
      <p:font typeface="Calibri" pitchFamily="34" charset="0"/>
      <p:regular r:id="rId30"/>
      <p:bold r:id="rId31"/>
      <p:italic r:id="rId32"/>
      <p:boldItalic r:id="rId33"/>
    </p:embeddedFont>
    <p:embeddedFont>
      <p:font typeface="Garamond" pitchFamily="18" charset="0"/>
      <p:regular r:id="rId34"/>
      <p:bold r:id="rId35"/>
      <p:italic r:id="rId36"/>
    </p:embeddedFont>
    <p:embeddedFont>
      <p:font typeface="Arial Narrow" pitchFamily="34" charset="0"/>
      <p:regular r:id="rId37"/>
      <p:bold r:id="rId38"/>
      <p:italic r:id="rId39"/>
      <p:boldItalic r:id="rId40"/>
    </p:embeddedFont>
  </p:embeddedFontLst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86" y="-43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9/12/2022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9/12/2022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9/12/2022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59307" y="174752"/>
            <a:ext cx="7225385" cy="1266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34314" y="1479549"/>
            <a:ext cx="8275370" cy="47383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54504" y="432942"/>
            <a:ext cx="570484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3600" b="1" spc="-20" dirty="0">
                <a:solidFill>
                  <a:srgbClr val="001F5F"/>
                </a:solidFill>
                <a:latin typeface="Calibri"/>
                <a:cs typeface="Calibri"/>
              </a:rPr>
              <a:t>ИНДИВИДУАЛЬНЫЙ</a:t>
            </a:r>
            <a:r>
              <a:rPr sz="3600" b="1" spc="-6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600" b="1" spc="-10" dirty="0">
                <a:solidFill>
                  <a:srgbClr val="001F5F"/>
                </a:solidFill>
                <a:latin typeface="Calibri"/>
                <a:cs typeface="Calibri"/>
              </a:rPr>
              <a:t>ПРОЕКТ</a:t>
            </a:r>
            <a:endParaRPr sz="36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</a:pPr>
            <a:r>
              <a:rPr sz="3600" b="1" dirty="0">
                <a:solidFill>
                  <a:srgbClr val="001F5F"/>
                </a:solidFill>
                <a:latin typeface="Calibri"/>
                <a:cs typeface="Calibri"/>
              </a:rPr>
              <a:t>10</a:t>
            </a:r>
            <a:r>
              <a:rPr sz="3600" b="1" spc="-10" dirty="0">
                <a:solidFill>
                  <a:srgbClr val="001F5F"/>
                </a:solidFill>
                <a:latin typeface="Calibri"/>
                <a:cs typeface="Calibri"/>
              </a:rPr>
              <a:t> класс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25423" y="5157978"/>
            <a:ext cx="72529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ВОПРОСЫ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СОДЕРЖАНИЯ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И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АЛГОРИТМЫ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РЕАЛИЗАЦИИ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 marR="5080" indent="574040">
              <a:lnSpc>
                <a:spcPts val="4970"/>
              </a:lnSpc>
              <a:spcBef>
                <a:spcPts val="25"/>
              </a:spcBef>
            </a:pPr>
            <a:r>
              <a:rPr spc="-25" dirty="0"/>
              <a:t>Регулирование</a:t>
            </a:r>
            <a:r>
              <a:rPr spc="-195" dirty="0"/>
              <a:t> </a:t>
            </a:r>
            <a:r>
              <a:rPr dirty="0"/>
              <a:t>проектной</a:t>
            </a:r>
            <a:r>
              <a:rPr spc="-125" dirty="0"/>
              <a:t> </a:t>
            </a:r>
            <a:r>
              <a:rPr spc="-50" dirty="0"/>
              <a:t>и </a:t>
            </a:r>
            <a:r>
              <a:rPr spc="-35" dirty="0"/>
              <a:t>исследовательской</a:t>
            </a:r>
            <a:r>
              <a:rPr spc="-100" dirty="0"/>
              <a:t> </a:t>
            </a:r>
            <a:r>
              <a:rPr spc="-10" dirty="0"/>
              <a:t>деятельности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74065" y="1859026"/>
            <a:ext cx="6473825" cy="4509135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1833245">
              <a:lnSpc>
                <a:spcPts val="1980"/>
              </a:lnSpc>
              <a:spcBef>
                <a:spcPts val="220"/>
              </a:spcBef>
            </a:pPr>
            <a:r>
              <a:rPr sz="1700" dirty="0">
                <a:latin typeface="Calibri"/>
                <a:cs typeface="Calibri"/>
              </a:rPr>
              <a:t>Федеральный</a:t>
            </a:r>
            <a:r>
              <a:rPr sz="1700" spc="-9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государственный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образовательный стандарт</a:t>
            </a: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300">
              <a:latin typeface="Calibri"/>
              <a:cs typeface="Calibri"/>
            </a:endParaRPr>
          </a:p>
          <a:p>
            <a:pPr marL="501015">
              <a:lnSpc>
                <a:spcPct val="100000"/>
              </a:lnSpc>
            </a:pPr>
            <a:r>
              <a:rPr sz="1700" dirty="0">
                <a:latin typeface="Calibri"/>
                <a:cs typeface="Calibri"/>
              </a:rPr>
              <a:t>Примерная</a:t>
            </a:r>
            <a:r>
              <a:rPr sz="1700" spc="-9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образовательная</a:t>
            </a:r>
            <a:r>
              <a:rPr sz="1700" spc="-7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программа</a:t>
            </a:r>
            <a:r>
              <a:rPr sz="1700" spc="-60" dirty="0">
                <a:latin typeface="Calibri"/>
                <a:cs typeface="Calibri"/>
              </a:rPr>
              <a:t> </a:t>
            </a:r>
            <a:r>
              <a:rPr sz="1700" spc="-25" dirty="0">
                <a:latin typeface="Calibri"/>
                <a:cs typeface="Calibri"/>
              </a:rPr>
              <a:t>ОО</a:t>
            </a: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 marL="989965" marR="1266825">
              <a:lnSpc>
                <a:spcPts val="1980"/>
              </a:lnSpc>
              <a:spcBef>
                <a:spcPts val="1070"/>
              </a:spcBef>
            </a:pPr>
            <a:r>
              <a:rPr sz="1700" dirty="0">
                <a:latin typeface="Calibri"/>
                <a:cs typeface="Calibri"/>
              </a:rPr>
              <a:t>Концепция</a:t>
            </a:r>
            <a:r>
              <a:rPr sz="1700" spc="-6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организации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проектной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и</a:t>
            </a:r>
            <a:r>
              <a:rPr sz="1700" spc="1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учебно- </a:t>
            </a:r>
            <a:r>
              <a:rPr sz="1700" dirty="0">
                <a:latin typeface="Calibri"/>
                <a:cs typeface="Calibri"/>
              </a:rPr>
              <a:t>исследовательской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деятельности</a:t>
            </a: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 marL="1478915" marR="5080">
              <a:lnSpc>
                <a:spcPts val="1980"/>
              </a:lnSpc>
              <a:spcBef>
                <a:spcPts val="1110"/>
              </a:spcBef>
            </a:pPr>
            <a:r>
              <a:rPr sz="1700" spc="-10" dirty="0">
                <a:latin typeface="Calibri"/>
                <a:cs typeface="Calibri"/>
              </a:rPr>
              <a:t>Полошение</a:t>
            </a:r>
            <a:r>
              <a:rPr sz="1700" dirty="0">
                <a:latin typeface="Calibri"/>
                <a:cs typeface="Calibri"/>
              </a:rPr>
              <a:t> о</a:t>
            </a:r>
            <a:r>
              <a:rPr sz="1700" spc="2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проектной</a:t>
            </a:r>
            <a:r>
              <a:rPr sz="1700" spc="-2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и</a:t>
            </a:r>
            <a:r>
              <a:rPr sz="1700" spc="1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учебно-исследовательской деятельности</a:t>
            </a:r>
            <a:endParaRPr sz="1700">
              <a:latin typeface="Calibri"/>
              <a:cs typeface="Calibri"/>
            </a:endParaRPr>
          </a:p>
          <a:p>
            <a:pPr marL="1478915">
              <a:lnSpc>
                <a:spcPts val="1839"/>
              </a:lnSpc>
            </a:pPr>
            <a:r>
              <a:rPr sz="1700" dirty="0">
                <a:latin typeface="Calibri"/>
                <a:cs typeface="Calibri"/>
              </a:rPr>
              <a:t>Программа</a:t>
            </a:r>
            <a:r>
              <a:rPr sz="1700" spc="-6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развития</a:t>
            </a:r>
            <a:r>
              <a:rPr sz="1700" spc="-30" dirty="0">
                <a:latin typeface="Calibri"/>
                <a:cs typeface="Calibri"/>
              </a:rPr>
              <a:t> </a:t>
            </a:r>
            <a:r>
              <a:rPr sz="1700" spc="-25" dirty="0">
                <a:latin typeface="Calibri"/>
                <a:cs typeface="Calibri"/>
              </a:rPr>
              <a:t>щщъ</a:t>
            </a: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00">
              <a:latin typeface="Calibri"/>
              <a:cs typeface="Calibri"/>
            </a:endParaRPr>
          </a:p>
          <a:p>
            <a:pPr marR="70485" algn="ctr">
              <a:lnSpc>
                <a:spcPct val="100000"/>
              </a:lnSpc>
            </a:pPr>
            <a:r>
              <a:rPr sz="1700" dirty="0">
                <a:latin typeface="Calibri"/>
                <a:cs typeface="Calibri"/>
              </a:rPr>
              <a:t>Образовательный</a:t>
            </a:r>
            <a:r>
              <a:rPr sz="1700" spc="-7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процесс</a:t>
            </a:r>
            <a:endParaRPr sz="1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37305" y="444195"/>
            <a:ext cx="247650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295" dirty="0" smtClean="0"/>
              <a:t>Ф</a:t>
            </a:r>
            <a:r>
              <a:rPr lang="ru-RU" sz="4400" spc="-295" dirty="0" smtClean="0"/>
              <a:t>Г</a:t>
            </a:r>
            <a:r>
              <a:rPr sz="4400" spc="-295" dirty="0" smtClean="0"/>
              <a:t>ОС</a:t>
            </a:r>
            <a:r>
              <a:rPr sz="4400" dirty="0" smtClean="0"/>
              <a:t> </a:t>
            </a:r>
            <a:r>
              <a:rPr sz="4400" spc="-25" dirty="0"/>
              <a:t>СОО</a:t>
            </a:r>
            <a:endParaRPr sz="4400" dirty="0"/>
          </a:p>
        </p:txBody>
      </p:sp>
      <p:sp>
        <p:nvSpPr>
          <p:cNvPr id="4" name="object 4"/>
          <p:cNvSpPr txBox="1"/>
          <p:nvPr/>
        </p:nvSpPr>
        <p:spPr>
          <a:xfrm>
            <a:off x="546303" y="1442973"/>
            <a:ext cx="7945120" cy="4664995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355600" marR="38735" indent="-343535">
              <a:lnSpc>
                <a:spcPct val="90800"/>
              </a:lnSpc>
              <a:spcBef>
                <a:spcPts val="395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lang="ru-RU" sz="2700" dirty="0">
                <a:latin typeface="Calibri"/>
                <a:cs typeface="Calibri"/>
              </a:rPr>
              <a:t>и</a:t>
            </a:r>
            <a:r>
              <a:rPr sz="2700" dirty="0" err="1" smtClean="0">
                <a:latin typeface="Calibri"/>
                <a:cs typeface="Calibri"/>
              </a:rPr>
              <a:t>ндивидуальный</a:t>
            </a:r>
            <a:r>
              <a:rPr sz="2700" spc="120" dirty="0" smtClean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проект</a:t>
            </a:r>
            <a:r>
              <a:rPr sz="2700" spc="14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представляет</a:t>
            </a:r>
            <a:r>
              <a:rPr sz="2700" spc="6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собой </a:t>
            </a:r>
            <a:r>
              <a:rPr sz="2700" b="1" i="1" dirty="0">
                <a:solidFill>
                  <a:srgbClr val="C00000"/>
                </a:solidFill>
                <a:latin typeface="Calibri"/>
                <a:cs typeface="Calibri"/>
              </a:rPr>
              <a:t>особую</a:t>
            </a:r>
            <a:r>
              <a:rPr sz="2700" b="1" i="1" spc="-4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700" b="1" i="1" dirty="0">
                <a:solidFill>
                  <a:srgbClr val="C00000"/>
                </a:solidFill>
                <a:latin typeface="Calibri"/>
                <a:cs typeface="Calibri"/>
              </a:rPr>
              <a:t>форму организации</a:t>
            </a:r>
            <a:r>
              <a:rPr sz="2700" b="1" i="1" spc="-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700" b="1" i="1" spc="-10" dirty="0">
                <a:solidFill>
                  <a:srgbClr val="C00000"/>
                </a:solidFill>
                <a:latin typeface="Calibri"/>
                <a:cs typeface="Calibri"/>
              </a:rPr>
              <a:t>деятельности </a:t>
            </a:r>
            <a:r>
              <a:rPr sz="2700" b="1" i="1" dirty="0" err="1">
                <a:solidFill>
                  <a:srgbClr val="C00000"/>
                </a:solidFill>
                <a:latin typeface="Calibri"/>
                <a:cs typeface="Calibri"/>
              </a:rPr>
              <a:t>обучающихся</a:t>
            </a:r>
            <a:r>
              <a:rPr sz="2700" b="1" i="1" spc="-4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lang="ru-RU" sz="2700" spc="-45" dirty="0">
                <a:latin typeface="Calibri"/>
                <a:cs typeface="Calibri"/>
              </a:rPr>
              <a:t> </a:t>
            </a:r>
            <a:r>
              <a:rPr sz="2700" spc="-45" dirty="0" err="1" smtClean="0">
                <a:latin typeface="Calibri"/>
                <a:cs typeface="Calibri"/>
              </a:rPr>
              <a:t>учебное</a:t>
            </a:r>
            <a:r>
              <a:rPr sz="2700" spc="-50" dirty="0" smtClean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исследование</a:t>
            </a:r>
            <a:r>
              <a:rPr sz="2700" spc="-9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или</a:t>
            </a:r>
            <a:r>
              <a:rPr sz="2700" spc="-30" dirty="0">
                <a:latin typeface="Calibri"/>
                <a:cs typeface="Calibri"/>
              </a:rPr>
              <a:t> </a:t>
            </a:r>
            <a:r>
              <a:rPr sz="2700" spc="-10" dirty="0" err="1">
                <a:latin typeface="Calibri"/>
                <a:cs typeface="Calibri"/>
              </a:rPr>
              <a:t>учебный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sz="2700" spc="-105" dirty="0" err="1" smtClean="0">
                <a:latin typeface="Calibri"/>
                <a:cs typeface="Calibri"/>
              </a:rPr>
              <a:t>проект</a:t>
            </a:r>
            <a:r>
              <a:rPr lang="ru-RU" sz="2700" spc="-105" dirty="0" smtClean="0">
                <a:latin typeface="Calibri"/>
                <a:cs typeface="Calibri"/>
              </a:rPr>
              <a:t>.</a:t>
            </a:r>
            <a:endParaRPr sz="2700" dirty="0">
              <a:latin typeface="Calibri"/>
              <a:cs typeface="Calibri"/>
            </a:endParaRPr>
          </a:p>
          <a:p>
            <a:pPr marL="355600" marR="5080" indent="-343535">
              <a:lnSpc>
                <a:spcPct val="90500"/>
              </a:lnSpc>
              <a:spcBef>
                <a:spcPts val="550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lang="ru-RU" sz="2700" dirty="0">
                <a:latin typeface="Calibri"/>
                <a:cs typeface="Calibri"/>
              </a:rPr>
              <a:t>и</a:t>
            </a:r>
            <a:r>
              <a:rPr sz="2700" dirty="0" err="1" smtClean="0">
                <a:latin typeface="Calibri"/>
                <a:cs typeface="Calibri"/>
              </a:rPr>
              <a:t>ндивидуальный</a:t>
            </a:r>
            <a:r>
              <a:rPr sz="2700" spc="160" dirty="0" smtClean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проект</a:t>
            </a:r>
            <a:r>
              <a:rPr sz="2700" spc="180" dirty="0">
                <a:latin typeface="Calibri"/>
                <a:cs typeface="Calibri"/>
              </a:rPr>
              <a:t> </a:t>
            </a:r>
            <a:r>
              <a:rPr sz="2700" spc="-10" dirty="0" err="1">
                <a:latin typeface="Calibri"/>
                <a:cs typeface="Calibri"/>
              </a:rPr>
              <a:t>выполняется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sz="2700" spc="100" dirty="0" err="1" smtClean="0">
                <a:latin typeface="Calibri"/>
                <a:cs typeface="Calibri"/>
              </a:rPr>
              <a:t>обуча</a:t>
            </a:r>
            <a:r>
              <a:rPr lang="ru-RU" sz="2700" spc="100" dirty="0" err="1" smtClean="0">
                <a:latin typeface="Calibri"/>
                <a:cs typeface="Calibri"/>
              </a:rPr>
              <a:t>ющ</a:t>
            </a:r>
            <a:r>
              <a:rPr sz="2700" spc="100" dirty="0" err="1" smtClean="0">
                <a:latin typeface="Calibri"/>
                <a:cs typeface="Calibri"/>
              </a:rPr>
              <a:t>имся</a:t>
            </a:r>
            <a:r>
              <a:rPr sz="2700" spc="-10" dirty="0" smtClean="0">
                <a:latin typeface="Calibri"/>
                <a:cs typeface="Calibri"/>
              </a:rPr>
              <a:t> </a:t>
            </a:r>
            <a:r>
              <a:rPr sz="2700" b="1" i="1" dirty="0">
                <a:solidFill>
                  <a:srgbClr val="C00000"/>
                </a:solidFill>
                <a:latin typeface="Calibri"/>
                <a:cs typeface="Calibri"/>
              </a:rPr>
              <a:t>самостоятельно </a:t>
            </a:r>
            <a:r>
              <a:rPr sz="2700" dirty="0">
                <a:latin typeface="Calibri"/>
                <a:cs typeface="Calibri"/>
              </a:rPr>
              <a:t>под</a:t>
            </a:r>
            <a:r>
              <a:rPr sz="2700" spc="-1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руководством </a:t>
            </a:r>
            <a:r>
              <a:rPr sz="2700" dirty="0">
                <a:latin typeface="Calibri"/>
                <a:cs typeface="Calibri"/>
              </a:rPr>
              <a:t>учителя</a:t>
            </a:r>
            <a:r>
              <a:rPr sz="2700" spc="-4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(наставника)</a:t>
            </a:r>
            <a:r>
              <a:rPr sz="2700" spc="-55" dirty="0">
                <a:latin typeface="Calibri"/>
                <a:cs typeface="Calibri"/>
              </a:rPr>
              <a:t> </a:t>
            </a:r>
            <a:r>
              <a:rPr sz="2700" b="1" i="1" dirty="0">
                <a:solidFill>
                  <a:srgbClr val="C00000"/>
                </a:solidFill>
                <a:latin typeface="Calibri"/>
                <a:cs typeface="Calibri"/>
              </a:rPr>
              <a:t>по</a:t>
            </a:r>
            <a:r>
              <a:rPr sz="2700" b="1" i="1" spc="-2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700" b="1" i="1" dirty="0">
                <a:solidFill>
                  <a:srgbClr val="C00000"/>
                </a:solidFill>
                <a:latin typeface="Calibri"/>
                <a:cs typeface="Calibri"/>
              </a:rPr>
              <a:t>выбранной</a:t>
            </a:r>
            <a:r>
              <a:rPr sz="2700" b="1" i="1" spc="-2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700" b="1" i="1" dirty="0">
                <a:solidFill>
                  <a:srgbClr val="C00000"/>
                </a:solidFill>
                <a:latin typeface="Calibri"/>
                <a:cs typeface="Calibri"/>
              </a:rPr>
              <a:t>теме</a:t>
            </a:r>
            <a:r>
              <a:rPr sz="2700" b="1" i="1" spc="-1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в</a:t>
            </a:r>
            <a:r>
              <a:rPr sz="2700" spc="-2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рамках </a:t>
            </a:r>
            <a:r>
              <a:rPr sz="2700" dirty="0">
                <a:latin typeface="Calibri"/>
                <a:cs typeface="Calibri"/>
              </a:rPr>
              <a:t>одного</a:t>
            </a:r>
            <a:r>
              <a:rPr sz="2700" spc="-5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или</a:t>
            </a:r>
            <a:r>
              <a:rPr sz="2700" spc="-4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нескольких</a:t>
            </a:r>
            <a:r>
              <a:rPr sz="2700" spc="-7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изучаемых</a:t>
            </a:r>
            <a:r>
              <a:rPr sz="2700" spc="-5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учебных </a:t>
            </a:r>
            <a:r>
              <a:rPr sz="2700" dirty="0">
                <a:latin typeface="Calibri"/>
                <a:cs typeface="Calibri"/>
              </a:rPr>
              <a:t>предметов,</a:t>
            </a:r>
            <a:r>
              <a:rPr sz="2700" spc="-3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курсов</a:t>
            </a:r>
            <a:r>
              <a:rPr sz="2700" spc="-40" dirty="0">
                <a:latin typeface="Calibri"/>
                <a:cs typeface="Calibri"/>
              </a:rPr>
              <a:t> </a:t>
            </a:r>
            <a:r>
              <a:rPr sz="2700" b="1" i="1" dirty="0">
                <a:solidFill>
                  <a:srgbClr val="C00000"/>
                </a:solidFill>
                <a:latin typeface="Calibri"/>
                <a:cs typeface="Calibri"/>
              </a:rPr>
              <a:t>в любой избранной</a:t>
            </a:r>
            <a:r>
              <a:rPr sz="2700" b="1" i="1" spc="-2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700" b="1" i="1" spc="-10" dirty="0">
                <a:solidFill>
                  <a:srgbClr val="C00000"/>
                </a:solidFill>
                <a:latin typeface="Calibri"/>
                <a:cs typeface="Calibri"/>
              </a:rPr>
              <a:t>области </a:t>
            </a:r>
            <a:r>
              <a:rPr sz="2700" b="1" i="1" dirty="0" err="1">
                <a:solidFill>
                  <a:srgbClr val="C00000"/>
                </a:solidFill>
                <a:latin typeface="Calibri"/>
                <a:cs typeface="Calibri"/>
              </a:rPr>
              <a:t>деятельности</a:t>
            </a:r>
            <a:r>
              <a:rPr sz="2700" b="1" i="1" spc="4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lang="ru-RU" sz="2700" b="1" i="1" spc="40" dirty="0" smtClean="0">
                <a:solidFill>
                  <a:srgbClr val="C00000"/>
                </a:solidFill>
                <a:latin typeface="Calibri"/>
                <a:cs typeface="Calibri"/>
              </a:rPr>
              <a:t>(</a:t>
            </a:r>
            <a:r>
              <a:rPr sz="2700" spc="-40" dirty="0" err="1" smtClean="0">
                <a:latin typeface="Calibri"/>
                <a:cs typeface="Calibri"/>
              </a:rPr>
              <a:t>познавательной</a:t>
            </a:r>
            <a:r>
              <a:rPr sz="2700" spc="-40" dirty="0">
                <a:latin typeface="Calibri"/>
                <a:cs typeface="Calibri"/>
              </a:rPr>
              <a:t>, </a:t>
            </a:r>
            <a:r>
              <a:rPr sz="2700" spc="-10" dirty="0">
                <a:latin typeface="Calibri"/>
                <a:cs typeface="Calibri"/>
              </a:rPr>
              <a:t>практической, учебно-</a:t>
            </a:r>
            <a:r>
              <a:rPr sz="2700" spc="-20" dirty="0">
                <a:latin typeface="Calibri"/>
                <a:cs typeface="Calibri"/>
              </a:rPr>
              <a:t>исследовательской,</a:t>
            </a:r>
            <a:r>
              <a:rPr sz="2700" spc="7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социальной, </a:t>
            </a:r>
            <a:r>
              <a:rPr sz="2700" spc="-30" dirty="0" err="1" smtClean="0">
                <a:latin typeface="Calibri"/>
                <a:cs typeface="Calibri"/>
              </a:rPr>
              <a:t>худо</a:t>
            </a:r>
            <a:r>
              <a:rPr lang="ru-RU" sz="2700" spc="-30" dirty="0" smtClean="0">
                <a:latin typeface="Calibri"/>
                <a:cs typeface="Calibri"/>
              </a:rPr>
              <a:t>ж</a:t>
            </a:r>
            <a:r>
              <a:rPr sz="2700" spc="-30" dirty="0" err="1" smtClean="0">
                <a:latin typeface="Calibri"/>
                <a:cs typeface="Calibri"/>
              </a:rPr>
              <a:t>ественно-</a:t>
            </a:r>
            <a:r>
              <a:rPr sz="2700" dirty="0" err="1" smtClean="0">
                <a:latin typeface="Calibri"/>
                <a:cs typeface="Calibri"/>
              </a:rPr>
              <a:t>творческой</a:t>
            </a:r>
            <a:r>
              <a:rPr sz="2700" dirty="0">
                <a:latin typeface="Calibri"/>
                <a:cs typeface="Calibri"/>
              </a:rPr>
              <a:t>,</a:t>
            </a:r>
            <a:r>
              <a:rPr sz="2700" spc="-35" dirty="0">
                <a:latin typeface="Calibri"/>
                <a:cs typeface="Calibri"/>
              </a:rPr>
              <a:t> </a:t>
            </a:r>
            <a:r>
              <a:rPr sz="2700" spc="-315" dirty="0" err="1" smtClean="0">
                <a:latin typeface="Calibri"/>
                <a:cs typeface="Calibri"/>
              </a:rPr>
              <a:t>ино</a:t>
            </a:r>
            <a:r>
              <a:rPr lang="ru-RU" sz="2700" spc="-315" dirty="0" err="1" smtClean="0">
                <a:latin typeface="Calibri"/>
                <a:cs typeface="Calibri"/>
              </a:rPr>
              <a:t>й</a:t>
            </a:r>
            <a:r>
              <a:rPr lang="ru-RU" sz="2700" spc="-315" dirty="0" smtClean="0">
                <a:latin typeface="Calibri"/>
                <a:cs typeface="Calibri"/>
              </a:rPr>
              <a:t>)</a:t>
            </a:r>
            <a:endParaRPr sz="27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37305" y="444195"/>
            <a:ext cx="247650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295" dirty="0" smtClean="0"/>
              <a:t>Ф</a:t>
            </a:r>
            <a:r>
              <a:rPr lang="ru-RU" sz="4400" spc="-295" dirty="0" smtClean="0"/>
              <a:t>Г</a:t>
            </a:r>
            <a:r>
              <a:rPr sz="4400" spc="-295" dirty="0" smtClean="0"/>
              <a:t>ОС</a:t>
            </a:r>
            <a:r>
              <a:rPr sz="4400" dirty="0" smtClean="0"/>
              <a:t> </a:t>
            </a:r>
            <a:r>
              <a:rPr sz="4400" spc="-25" dirty="0"/>
              <a:t>СОО</a:t>
            </a:r>
            <a:endParaRPr sz="4400" dirty="0"/>
          </a:p>
        </p:txBody>
      </p:sp>
      <p:sp>
        <p:nvSpPr>
          <p:cNvPr id="4" name="object 4"/>
          <p:cNvSpPr txBox="1"/>
          <p:nvPr/>
        </p:nvSpPr>
        <p:spPr>
          <a:xfrm>
            <a:off x="630427" y="1238503"/>
            <a:ext cx="8054975" cy="5555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405765" marR="681990" indent="299720">
              <a:lnSpc>
                <a:spcPct val="100699"/>
              </a:lnSpc>
              <a:spcBef>
                <a:spcPts val="75"/>
              </a:spcBef>
            </a:pPr>
            <a:r>
              <a:rPr lang="ru-RU" sz="3200" dirty="0">
                <a:latin typeface="Calibri"/>
                <a:cs typeface="Calibri"/>
              </a:rPr>
              <a:t>И</a:t>
            </a:r>
            <a:r>
              <a:rPr sz="3200" dirty="0" err="1" smtClean="0">
                <a:latin typeface="Calibri"/>
                <a:cs typeface="Calibri"/>
              </a:rPr>
              <a:t>ндивидуальный</a:t>
            </a:r>
            <a:r>
              <a:rPr sz="3200" spc="175" dirty="0" smtClean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проект</a:t>
            </a:r>
            <a:r>
              <a:rPr sz="3200" spc="229" dirty="0">
                <a:latin typeface="Calibri"/>
                <a:cs typeface="Calibri"/>
              </a:rPr>
              <a:t> </a:t>
            </a:r>
            <a:r>
              <a:rPr sz="3200" spc="-10" dirty="0" err="1">
                <a:latin typeface="Calibri"/>
                <a:cs typeface="Calibri"/>
              </a:rPr>
              <a:t>выполняется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spc="50" dirty="0" err="1" smtClean="0">
                <a:latin typeface="Calibri"/>
                <a:cs typeface="Calibri"/>
              </a:rPr>
              <a:t>обуча</a:t>
            </a:r>
            <a:r>
              <a:rPr lang="ru-RU" sz="3200" spc="50" dirty="0" err="1" smtClean="0">
                <a:latin typeface="Calibri"/>
                <a:cs typeface="Calibri"/>
              </a:rPr>
              <a:t>ющимися</a:t>
            </a:r>
            <a:r>
              <a:rPr lang="ru-RU" sz="3200" spc="50" dirty="0" smtClean="0">
                <a:latin typeface="Calibri"/>
                <a:cs typeface="Calibri"/>
              </a:rPr>
              <a:t> в </a:t>
            </a:r>
            <a:r>
              <a:rPr sz="3200" b="1" i="1" spc="50" dirty="0" err="1" smtClean="0">
                <a:solidFill>
                  <a:srgbClr val="C00000"/>
                </a:solidFill>
                <a:latin typeface="Calibri"/>
                <a:cs typeface="Calibri"/>
              </a:rPr>
              <a:t>рамках</a:t>
            </a:r>
            <a:r>
              <a:rPr sz="3200" b="1" i="1" spc="-25" dirty="0" smtClean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b="1" i="1" dirty="0">
                <a:solidFill>
                  <a:srgbClr val="C00000"/>
                </a:solidFill>
                <a:latin typeface="Calibri"/>
                <a:cs typeface="Calibri"/>
              </a:rPr>
              <a:t>учебного</a:t>
            </a:r>
            <a:r>
              <a:rPr sz="3200" b="1" i="1" spc="-4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b="1" i="1" spc="-10" dirty="0">
                <a:solidFill>
                  <a:srgbClr val="C00000"/>
                </a:solidFill>
                <a:latin typeface="Calibri"/>
                <a:cs typeface="Calibri"/>
              </a:rPr>
              <a:t>времени, специально</a:t>
            </a:r>
            <a:endParaRPr sz="3200" dirty="0">
              <a:latin typeface="Calibri"/>
              <a:cs typeface="Calibri"/>
            </a:endParaRPr>
          </a:p>
          <a:p>
            <a:pPr algn="ctr">
              <a:lnSpc>
                <a:spcPts val="3804"/>
              </a:lnSpc>
            </a:pPr>
            <a:r>
              <a:rPr sz="3200" b="1" i="1" dirty="0">
                <a:solidFill>
                  <a:srgbClr val="C00000"/>
                </a:solidFill>
                <a:latin typeface="Calibri"/>
                <a:cs typeface="Calibri"/>
              </a:rPr>
              <a:t>отведённого</a:t>
            </a:r>
            <a:r>
              <a:rPr sz="3200" b="1" i="1" spc="-7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b="1" i="1" dirty="0">
                <a:solidFill>
                  <a:srgbClr val="C00000"/>
                </a:solidFill>
                <a:latin typeface="Calibri"/>
                <a:cs typeface="Calibri"/>
              </a:rPr>
              <a:t>учебным</a:t>
            </a:r>
            <a:r>
              <a:rPr sz="3200" b="1" i="1" spc="-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b="1" i="1" dirty="0">
                <a:solidFill>
                  <a:srgbClr val="C00000"/>
                </a:solidFill>
                <a:latin typeface="Calibri"/>
                <a:cs typeface="Calibri"/>
              </a:rPr>
              <a:t>планом</a:t>
            </a:r>
            <a:r>
              <a:rPr sz="3200" dirty="0">
                <a:latin typeface="Calibri"/>
                <a:cs typeface="Calibri"/>
              </a:rPr>
              <a:t>,</a:t>
            </a:r>
            <a:r>
              <a:rPr sz="3200" spc="-2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и</a:t>
            </a:r>
            <a:r>
              <a:rPr sz="3200" spc="-35" dirty="0">
                <a:latin typeface="Calibri"/>
                <a:cs typeface="Calibri"/>
              </a:rPr>
              <a:t> </a:t>
            </a:r>
            <a:r>
              <a:rPr sz="3200" spc="-10" dirty="0" err="1" smtClean="0">
                <a:latin typeface="Calibri"/>
                <a:cs typeface="Calibri"/>
              </a:rPr>
              <a:t>дол</a:t>
            </a:r>
            <a:r>
              <a:rPr lang="ru-RU" sz="3200" spc="-10" dirty="0" smtClean="0">
                <a:latin typeface="Calibri"/>
                <a:cs typeface="Calibri"/>
              </a:rPr>
              <a:t>ж</a:t>
            </a:r>
            <a:r>
              <a:rPr sz="3200" spc="-10" dirty="0" err="1" smtClean="0">
                <a:latin typeface="Calibri"/>
                <a:cs typeface="Calibri"/>
              </a:rPr>
              <a:t>ен</a:t>
            </a:r>
            <a:endParaRPr sz="3200" dirty="0">
              <a:latin typeface="Calibri"/>
              <a:cs typeface="Calibri"/>
            </a:endParaRPr>
          </a:p>
          <a:p>
            <a:pPr marL="12065" marR="5080" indent="16510" algn="ctr">
              <a:lnSpc>
                <a:spcPts val="3790"/>
              </a:lnSpc>
              <a:spcBef>
                <a:spcPts val="229"/>
              </a:spcBef>
            </a:pPr>
            <a:r>
              <a:rPr sz="3200" dirty="0">
                <a:latin typeface="Calibri"/>
                <a:cs typeface="Calibri"/>
              </a:rPr>
              <a:t>быть</a:t>
            </a:r>
            <a:r>
              <a:rPr sz="3200" spc="-5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представлен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в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виде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b="1" i="1" spc="-10" dirty="0">
                <a:solidFill>
                  <a:srgbClr val="C00000"/>
                </a:solidFill>
                <a:latin typeface="Calibri"/>
                <a:cs typeface="Calibri"/>
              </a:rPr>
              <a:t>завершённого </a:t>
            </a:r>
            <a:r>
              <a:rPr sz="3200" b="1" i="1" dirty="0">
                <a:solidFill>
                  <a:srgbClr val="C00000"/>
                </a:solidFill>
                <a:latin typeface="Calibri"/>
                <a:cs typeface="Calibri"/>
              </a:rPr>
              <a:t>учебного</a:t>
            </a:r>
            <a:r>
              <a:rPr sz="3200" b="1" i="1" spc="-9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b="1" i="1" dirty="0">
                <a:solidFill>
                  <a:srgbClr val="C00000"/>
                </a:solidFill>
                <a:latin typeface="Calibri"/>
                <a:cs typeface="Calibri"/>
              </a:rPr>
              <a:t>исследования</a:t>
            </a:r>
            <a:r>
              <a:rPr sz="3200" b="1" i="1" spc="-6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b="1" i="1" dirty="0">
                <a:solidFill>
                  <a:srgbClr val="C00000"/>
                </a:solidFill>
                <a:latin typeface="Calibri"/>
                <a:cs typeface="Calibri"/>
              </a:rPr>
              <a:t>или</a:t>
            </a:r>
            <a:r>
              <a:rPr sz="3200" b="1" i="1" spc="-3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b="1" i="1" spc="-10" dirty="0">
                <a:solidFill>
                  <a:srgbClr val="C00000"/>
                </a:solidFill>
                <a:latin typeface="Calibri"/>
                <a:cs typeface="Calibri"/>
              </a:rPr>
              <a:t>разработанного</a:t>
            </a:r>
            <a:endParaRPr sz="3200" dirty="0">
              <a:latin typeface="Calibri"/>
              <a:cs typeface="Calibri"/>
            </a:endParaRPr>
          </a:p>
          <a:p>
            <a:pPr marL="315595">
              <a:lnSpc>
                <a:spcPts val="3765"/>
              </a:lnSpc>
              <a:tabLst>
                <a:tab pos="3528695" algn="l"/>
              </a:tabLst>
            </a:pPr>
            <a:r>
              <a:rPr lang="ru-RU" sz="3200" b="1" i="1" spc="55" dirty="0" smtClean="0">
                <a:solidFill>
                  <a:srgbClr val="C00000"/>
                </a:solidFill>
                <a:latin typeface="Calibri"/>
                <a:cs typeface="Calibri"/>
              </a:rPr>
              <a:t>П</a:t>
            </a:r>
            <a:r>
              <a:rPr sz="3200" b="1" i="1" spc="55" dirty="0" err="1" smtClean="0">
                <a:solidFill>
                  <a:srgbClr val="C00000"/>
                </a:solidFill>
                <a:latin typeface="Calibri"/>
                <a:cs typeface="Calibri"/>
              </a:rPr>
              <a:t>роекта</a:t>
            </a:r>
            <a:r>
              <a:rPr lang="ru-RU" sz="3200" b="1" i="1" spc="55" dirty="0" smtClean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lang="ru-RU" sz="3200" spc="55" dirty="0" err="1" smtClean="0">
                <a:latin typeface="Calibri"/>
                <a:cs typeface="Calibri"/>
              </a:rPr>
              <a:t>учащ</a:t>
            </a:r>
            <a:r>
              <a:rPr sz="3200" spc="55" dirty="0" err="1" smtClean="0">
                <a:latin typeface="Calibri"/>
                <a:cs typeface="Calibri"/>
              </a:rPr>
              <a:t>имся</a:t>
            </a:r>
            <a:r>
              <a:rPr sz="3200" spc="10" dirty="0" smtClean="0">
                <a:latin typeface="Calibri"/>
                <a:cs typeface="Calibri"/>
              </a:rPr>
              <a:t> </a:t>
            </a:r>
            <a:r>
              <a:rPr sz="3200" spc="-50" dirty="0">
                <a:latin typeface="Calibri"/>
                <a:cs typeface="Calibri"/>
              </a:rPr>
              <a:t>в</a:t>
            </a:r>
            <a:r>
              <a:rPr sz="3200" dirty="0">
                <a:latin typeface="Calibri"/>
                <a:cs typeface="Calibri"/>
              </a:rPr>
              <a:t>	10</a:t>
            </a:r>
            <a:r>
              <a:rPr sz="3200" spc="-7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классе</a:t>
            </a:r>
            <a:endParaRPr sz="3200" dirty="0">
              <a:latin typeface="Calibri"/>
              <a:cs typeface="Calibri"/>
            </a:endParaRPr>
          </a:p>
          <a:p>
            <a:pPr marL="99060" marR="74930" indent="306070">
              <a:lnSpc>
                <a:spcPts val="3800"/>
              </a:lnSpc>
              <a:spcBef>
                <a:spcPts val="145"/>
              </a:spcBef>
            </a:pPr>
            <a:r>
              <a:rPr sz="3200" b="1" i="1" dirty="0">
                <a:solidFill>
                  <a:srgbClr val="C00000"/>
                </a:solidFill>
                <a:latin typeface="Calibri"/>
                <a:cs typeface="Calibri"/>
              </a:rPr>
              <a:t>в</a:t>
            </a:r>
            <a:r>
              <a:rPr sz="3200" b="1" i="1" spc="-1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: информационного,</a:t>
            </a:r>
            <a:r>
              <a:rPr sz="3200" spc="-8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творческого, </a:t>
            </a:r>
            <a:r>
              <a:rPr sz="3200" dirty="0">
                <a:latin typeface="Calibri"/>
                <a:cs typeface="Calibri"/>
              </a:rPr>
              <a:t>социального,</a:t>
            </a:r>
            <a:r>
              <a:rPr sz="3200" spc="-2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прикладного, </a:t>
            </a:r>
            <a:r>
              <a:rPr sz="3200" spc="-10" dirty="0">
                <a:latin typeface="Calibri"/>
                <a:cs typeface="Calibri"/>
              </a:rPr>
              <a:t>инновационного,</a:t>
            </a:r>
            <a:endParaRPr sz="3200" dirty="0">
              <a:latin typeface="Calibri"/>
              <a:cs typeface="Calibri"/>
            </a:endParaRPr>
          </a:p>
          <a:p>
            <a:pPr marL="1198245">
              <a:lnSpc>
                <a:spcPts val="3675"/>
              </a:lnSpc>
            </a:pPr>
            <a:r>
              <a:rPr sz="3200" spc="-10" dirty="0">
                <a:latin typeface="Calibri"/>
                <a:cs typeface="Calibri"/>
              </a:rPr>
              <a:t>конструкторского,</a:t>
            </a:r>
            <a:r>
              <a:rPr sz="3200" spc="-60" dirty="0">
                <a:latin typeface="Calibri"/>
                <a:cs typeface="Calibri"/>
              </a:rPr>
              <a:t> </a:t>
            </a:r>
            <a:r>
              <a:rPr sz="3200" spc="-10" dirty="0" err="1" smtClean="0">
                <a:latin typeface="Calibri"/>
                <a:cs typeface="Calibri"/>
              </a:rPr>
              <a:t>ин</a:t>
            </a:r>
            <a:r>
              <a:rPr lang="ru-RU" sz="3200" spc="-10" dirty="0" smtClean="0">
                <a:latin typeface="Calibri"/>
                <a:cs typeface="Calibri"/>
              </a:rPr>
              <a:t>ж</a:t>
            </a:r>
            <a:r>
              <a:rPr sz="3200" spc="-10" dirty="0" err="1" smtClean="0">
                <a:latin typeface="Calibri"/>
                <a:cs typeface="Calibri"/>
              </a:rPr>
              <a:t>енерного</a:t>
            </a:r>
            <a:endParaRPr sz="3200" dirty="0">
              <a:latin typeface="Calibri"/>
              <a:cs typeface="Calibri"/>
            </a:endParaRPr>
          </a:p>
          <a:p>
            <a:pPr marR="19685" algn="ctr">
              <a:lnSpc>
                <a:spcPct val="100000"/>
              </a:lnSpc>
              <a:spcBef>
                <a:spcPts val="1810"/>
              </a:spcBef>
            </a:pPr>
            <a:r>
              <a:rPr sz="2800" b="1" spc="-30" dirty="0">
                <a:solidFill>
                  <a:srgbClr val="001F5F"/>
                </a:solidFill>
                <a:latin typeface="Calibri"/>
                <a:cs typeface="Calibri"/>
              </a:rPr>
              <a:t>ЗАЩИТА</a:t>
            </a:r>
            <a:r>
              <a:rPr sz="2800" b="1" spc="-114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01F5F"/>
                </a:solidFill>
                <a:latin typeface="Calibri"/>
                <a:cs typeface="Calibri"/>
              </a:rPr>
              <a:t>ПРОЕКТОВ-</a:t>
            </a:r>
            <a:r>
              <a:rPr sz="2800" b="1" spc="-1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01F5F"/>
                </a:solidFill>
                <a:latin typeface="Calibri"/>
                <a:cs typeface="Calibri"/>
              </a:rPr>
              <a:t>АПРЕЛЬ</a:t>
            </a:r>
            <a:endParaRPr sz="2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01700" y="60451"/>
            <a:ext cx="7355205" cy="102616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698500" marR="5080" indent="-685800">
              <a:lnSpc>
                <a:spcPts val="4029"/>
              </a:lnSpc>
              <a:spcBef>
                <a:spcPts val="15"/>
              </a:spcBef>
            </a:pPr>
            <a:r>
              <a:rPr sz="3200" spc="-20" dirty="0"/>
              <a:t>Результаты</a:t>
            </a:r>
            <a:r>
              <a:rPr sz="3200" spc="-50" dirty="0"/>
              <a:t> </a:t>
            </a:r>
            <a:r>
              <a:rPr sz="3200" dirty="0"/>
              <a:t>выполнения</a:t>
            </a:r>
            <a:r>
              <a:rPr sz="3200" spc="-114" dirty="0"/>
              <a:t> </a:t>
            </a:r>
            <a:r>
              <a:rPr sz="3200" spc="-10" dirty="0"/>
              <a:t>индивидуального </a:t>
            </a:r>
            <a:r>
              <a:rPr sz="3200" dirty="0"/>
              <a:t>проекта</a:t>
            </a:r>
            <a:r>
              <a:rPr sz="3200" spc="-140" dirty="0"/>
              <a:t> </a:t>
            </a:r>
            <a:r>
              <a:rPr sz="3200" spc="-20" dirty="0"/>
              <a:t>долшны</a:t>
            </a:r>
            <a:r>
              <a:rPr sz="3200" spc="-125" dirty="0"/>
              <a:t> </a:t>
            </a:r>
            <a:r>
              <a:rPr sz="3200" spc="-10" dirty="0"/>
              <a:t>отрашать</a:t>
            </a:r>
            <a:r>
              <a:rPr sz="3200" spc="-80" dirty="0"/>
              <a:t> </a:t>
            </a:r>
            <a:r>
              <a:rPr sz="3200" spc="-555" dirty="0"/>
              <a:t>э</a:t>
            </a:r>
            <a:r>
              <a:rPr sz="3200" spc="45" dirty="0"/>
              <a:t>Ф</a:t>
            </a:r>
            <a:r>
              <a:rPr sz="3200" spc="-740" dirty="0"/>
              <a:t>ы</a:t>
            </a:r>
            <a:r>
              <a:rPr sz="3200" spc="-15" dirty="0"/>
              <a:t>ОС</a:t>
            </a:r>
            <a:r>
              <a:rPr sz="3200" spc="-1280" dirty="0"/>
              <a:t>ю</a:t>
            </a:r>
            <a:r>
              <a:rPr sz="3200" spc="-204" dirty="0"/>
              <a:t>: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546303" y="1145793"/>
            <a:ext cx="7949565" cy="5563703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55600" marR="927735" indent="-343535">
              <a:lnSpc>
                <a:spcPct val="80600"/>
              </a:lnSpc>
              <a:spcBef>
                <a:spcPts val="675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500" spc="-10" dirty="0">
                <a:latin typeface="Calibri"/>
                <a:cs typeface="Calibri"/>
              </a:rPr>
              <a:t>сформированность</a:t>
            </a:r>
            <a:r>
              <a:rPr sz="2500" spc="-50" dirty="0">
                <a:latin typeface="Calibri"/>
                <a:cs typeface="Calibri"/>
              </a:rPr>
              <a:t> </a:t>
            </a:r>
            <a:r>
              <a:rPr sz="2500" dirty="0" err="1">
                <a:latin typeface="Calibri"/>
                <a:cs typeface="Calibri"/>
              </a:rPr>
              <a:t>навыков</a:t>
            </a:r>
            <a:r>
              <a:rPr sz="2500" spc="-45" dirty="0">
                <a:latin typeface="Calibri"/>
                <a:cs typeface="Calibri"/>
              </a:rPr>
              <a:t> </a:t>
            </a:r>
            <a:r>
              <a:rPr sz="2500" b="1" i="1" spc="-35" dirty="0" err="1" smtClean="0">
                <a:solidFill>
                  <a:srgbClr val="C00000"/>
                </a:solidFill>
                <a:latin typeface="Calibri"/>
                <a:cs typeface="Calibri"/>
              </a:rPr>
              <a:t>коммуникативной</a:t>
            </a:r>
            <a:r>
              <a:rPr lang="ru-RU" sz="2500" b="1" i="1" spc="-35" dirty="0" smtClean="0">
                <a:solidFill>
                  <a:srgbClr val="C00000"/>
                </a:solidFill>
                <a:latin typeface="Calibri"/>
                <a:cs typeface="Calibri"/>
              </a:rPr>
              <a:t>, </a:t>
            </a:r>
            <a:r>
              <a:rPr sz="2500" b="1" i="1" spc="-20" dirty="0" err="1" smtClean="0">
                <a:solidFill>
                  <a:srgbClr val="C00000"/>
                </a:solidFill>
                <a:latin typeface="Calibri"/>
                <a:cs typeface="Calibri"/>
              </a:rPr>
              <a:t>учебно-</a:t>
            </a:r>
            <a:r>
              <a:rPr sz="2500" b="1" i="1" spc="-10" dirty="0" err="1" smtClean="0">
                <a:solidFill>
                  <a:srgbClr val="C00000"/>
                </a:solidFill>
                <a:latin typeface="Calibri"/>
                <a:cs typeface="Calibri"/>
              </a:rPr>
              <a:t>исследовательской</a:t>
            </a:r>
            <a:r>
              <a:rPr sz="2500" b="1" i="1" spc="-70" dirty="0" smtClean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spc="-10" dirty="0" err="1" smtClean="0">
                <a:solidFill>
                  <a:srgbClr val="C00000"/>
                </a:solidFill>
                <a:latin typeface="Calibri"/>
                <a:cs typeface="Calibri"/>
              </a:rPr>
              <a:t>деятельности</a:t>
            </a:r>
            <a:r>
              <a:rPr lang="ru-RU" sz="2500" b="1" i="1" spc="-10" dirty="0" smtClean="0">
                <a:solidFill>
                  <a:srgbClr val="C00000"/>
                </a:solidFill>
                <a:latin typeface="Calibri"/>
                <a:cs typeface="Calibri"/>
              </a:rPr>
              <a:t>, </a:t>
            </a:r>
            <a:r>
              <a:rPr sz="2500" b="1" i="1" spc="-10" dirty="0" err="1" smtClean="0">
                <a:solidFill>
                  <a:srgbClr val="C00000"/>
                </a:solidFill>
                <a:latin typeface="Calibri"/>
                <a:cs typeface="Calibri"/>
              </a:rPr>
              <a:t>критического</a:t>
            </a:r>
            <a:r>
              <a:rPr sz="2500" b="1" i="1" spc="-95" dirty="0" smtClean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spc="-10" dirty="0">
                <a:solidFill>
                  <a:srgbClr val="C00000"/>
                </a:solidFill>
                <a:latin typeface="Calibri"/>
                <a:cs typeface="Calibri"/>
              </a:rPr>
              <a:t>мышления</a:t>
            </a:r>
            <a:r>
              <a:rPr sz="2500" spc="-10" dirty="0">
                <a:latin typeface="Calibri"/>
                <a:cs typeface="Calibri"/>
              </a:rPr>
              <a:t>;</a:t>
            </a:r>
            <a:endParaRPr sz="2500" dirty="0">
              <a:latin typeface="Calibri"/>
              <a:cs typeface="Calibri"/>
            </a:endParaRPr>
          </a:p>
          <a:p>
            <a:pPr marL="355600" marR="687070" indent="-343535">
              <a:lnSpc>
                <a:spcPct val="79200"/>
              </a:lnSpc>
              <a:spcBef>
                <a:spcPts val="550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500" dirty="0">
                <a:latin typeface="Calibri"/>
                <a:cs typeface="Calibri"/>
              </a:rPr>
              <a:t>способность</a:t>
            </a:r>
            <a:r>
              <a:rPr sz="2500" spc="-60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к</a:t>
            </a:r>
            <a:r>
              <a:rPr sz="2500" spc="-45" dirty="0">
                <a:latin typeface="Calibri"/>
                <a:cs typeface="Calibri"/>
              </a:rPr>
              <a:t> </a:t>
            </a:r>
            <a:r>
              <a:rPr sz="2500" b="1" i="1" spc="-65" dirty="0" err="1" smtClean="0">
                <a:solidFill>
                  <a:srgbClr val="C00000"/>
                </a:solidFill>
                <a:latin typeface="Calibri"/>
                <a:cs typeface="Calibri"/>
              </a:rPr>
              <a:t>инновационной</a:t>
            </a:r>
            <a:r>
              <a:rPr lang="ru-RU" sz="2500" b="1" i="1" spc="-70" dirty="0" smtClean="0">
                <a:solidFill>
                  <a:srgbClr val="C00000"/>
                </a:solidFill>
                <a:latin typeface="Calibri"/>
                <a:cs typeface="Calibri"/>
              </a:rPr>
              <a:t>, </a:t>
            </a:r>
            <a:r>
              <a:rPr sz="2500" b="1" i="1" spc="-10" dirty="0" err="1" smtClean="0">
                <a:solidFill>
                  <a:srgbClr val="C00000"/>
                </a:solidFill>
                <a:latin typeface="Calibri"/>
                <a:cs typeface="Calibri"/>
              </a:rPr>
              <a:t>аналитической</a:t>
            </a:r>
            <a:r>
              <a:rPr lang="ru-RU" sz="2500" b="1" i="1" spc="-10" dirty="0" smtClean="0">
                <a:solidFill>
                  <a:srgbClr val="C00000"/>
                </a:solidFill>
                <a:latin typeface="Calibri"/>
                <a:cs typeface="Calibri"/>
              </a:rPr>
              <a:t>,</a:t>
            </a:r>
            <a:r>
              <a:rPr sz="2500" b="1" i="1" spc="-10" dirty="0" smtClean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spc="-15" dirty="0" err="1" smtClean="0">
                <a:solidFill>
                  <a:srgbClr val="C00000"/>
                </a:solidFill>
                <a:latin typeface="Calibri"/>
                <a:cs typeface="Calibri"/>
              </a:rPr>
              <a:t>творческой</a:t>
            </a:r>
            <a:r>
              <a:rPr lang="ru-RU" sz="2500" b="1" i="1" spc="-15" dirty="0" smtClean="0">
                <a:solidFill>
                  <a:srgbClr val="C00000"/>
                </a:solidFill>
                <a:latin typeface="Calibri"/>
                <a:cs typeface="Calibri"/>
              </a:rPr>
              <a:t>, </a:t>
            </a:r>
            <a:r>
              <a:rPr lang="ru-RU" sz="2500" b="1" i="1" spc="-68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spc="-10" dirty="0" err="1" smtClean="0">
                <a:solidFill>
                  <a:srgbClr val="C00000"/>
                </a:solidFill>
                <a:latin typeface="Calibri"/>
                <a:cs typeface="Calibri"/>
              </a:rPr>
              <a:t>интеллектуальной</a:t>
            </a:r>
            <a:r>
              <a:rPr sz="2500" b="1" i="1" spc="-15" dirty="0" smtClean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spc="-10" dirty="0">
                <a:solidFill>
                  <a:srgbClr val="C00000"/>
                </a:solidFill>
                <a:latin typeface="Calibri"/>
                <a:cs typeface="Calibri"/>
              </a:rPr>
              <a:t>деятельности</a:t>
            </a:r>
            <a:r>
              <a:rPr sz="2500" spc="-10" dirty="0">
                <a:latin typeface="Calibri"/>
                <a:cs typeface="Calibri"/>
              </a:rPr>
              <a:t>;</a:t>
            </a:r>
            <a:endParaRPr sz="2500" dirty="0">
              <a:latin typeface="Calibri"/>
              <a:cs typeface="Calibri"/>
            </a:endParaRPr>
          </a:p>
          <a:p>
            <a:pPr marL="355600" marR="29209" indent="-343535">
              <a:lnSpc>
                <a:spcPct val="80300"/>
              </a:lnSpc>
              <a:spcBef>
                <a:spcPts val="615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500" spc="-10" dirty="0">
                <a:latin typeface="Calibri"/>
                <a:cs typeface="Calibri"/>
              </a:rPr>
              <a:t>сформированность</a:t>
            </a:r>
            <a:r>
              <a:rPr sz="2500" spc="-60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навыков</a:t>
            </a:r>
            <a:r>
              <a:rPr sz="2500" spc="-60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проектной</a:t>
            </a:r>
            <a:r>
              <a:rPr sz="2500" spc="-6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деятельности,</a:t>
            </a:r>
            <a:r>
              <a:rPr sz="2500" spc="-75" dirty="0">
                <a:latin typeface="Calibri"/>
                <a:cs typeface="Calibri"/>
              </a:rPr>
              <a:t> </a:t>
            </a:r>
            <a:r>
              <a:rPr sz="2500" spc="-50" dirty="0">
                <a:latin typeface="Calibri"/>
                <a:cs typeface="Calibri"/>
              </a:rPr>
              <a:t>а </a:t>
            </a:r>
            <a:r>
              <a:rPr sz="2500" spc="-10" dirty="0" err="1" smtClean="0">
                <a:latin typeface="Calibri"/>
                <a:cs typeface="Calibri"/>
              </a:rPr>
              <a:t>так</a:t>
            </a:r>
            <a:r>
              <a:rPr lang="ru-RU" sz="2500" spc="-10" dirty="0" smtClean="0">
                <a:latin typeface="Calibri"/>
                <a:cs typeface="Calibri"/>
              </a:rPr>
              <a:t>ж</a:t>
            </a:r>
            <a:r>
              <a:rPr sz="2500" spc="-10" dirty="0" smtClean="0">
                <a:latin typeface="Calibri"/>
                <a:cs typeface="Calibri"/>
              </a:rPr>
              <a:t>е</a:t>
            </a:r>
            <a:r>
              <a:rPr sz="2500" spc="-70" dirty="0" smtClean="0">
                <a:latin typeface="Calibri"/>
                <a:cs typeface="Calibri"/>
              </a:rPr>
              <a:t> </a:t>
            </a:r>
            <a:r>
              <a:rPr sz="2500" b="1" i="1" spc="-10" dirty="0">
                <a:solidFill>
                  <a:srgbClr val="C00000"/>
                </a:solidFill>
                <a:latin typeface="Calibri"/>
                <a:cs typeface="Calibri"/>
              </a:rPr>
              <a:t>самостоятельного</a:t>
            </a:r>
            <a:r>
              <a:rPr sz="2500" b="1" i="1" spc="-6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spc="-10" dirty="0">
                <a:solidFill>
                  <a:srgbClr val="C00000"/>
                </a:solidFill>
                <a:latin typeface="Calibri"/>
                <a:cs typeface="Calibri"/>
              </a:rPr>
              <a:t>применения приобретённых</a:t>
            </a:r>
            <a:r>
              <a:rPr sz="2500" b="1" i="1" spc="-4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dirty="0">
                <a:solidFill>
                  <a:srgbClr val="C00000"/>
                </a:solidFill>
                <a:latin typeface="Calibri"/>
                <a:cs typeface="Calibri"/>
              </a:rPr>
              <a:t>знаний</a:t>
            </a:r>
            <a:r>
              <a:rPr sz="2500" b="1" i="1" spc="-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dirty="0">
                <a:solidFill>
                  <a:srgbClr val="C00000"/>
                </a:solidFill>
                <a:latin typeface="Calibri"/>
                <a:cs typeface="Calibri"/>
              </a:rPr>
              <a:t>и</a:t>
            </a:r>
            <a:r>
              <a:rPr sz="2500" b="1" i="1" spc="-8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spc="-10" dirty="0">
                <a:solidFill>
                  <a:srgbClr val="C00000"/>
                </a:solidFill>
                <a:latin typeface="Calibri"/>
                <a:cs typeface="Calibri"/>
              </a:rPr>
              <a:t>способов</a:t>
            </a:r>
            <a:r>
              <a:rPr sz="2500" b="1" i="1" spc="-12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spc="-10" dirty="0">
                <a:solidFill>
                  <a:srgbClr val="C00000"/>
                </a:solidFill>
                <a:latin typeface="Calibri"/>
                <a:cs typeface="Calibri"/>
              </a:rPr>
              <a:t>действий</a:t>
            </a:r>
            <a:r>
              <a:rPr sz="2500" b="1" i="1" spc="-6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spc="-25" dirty="0">
                <a:latin typeface="Calibri"/>
                <a:cs typeface="Calibri"/>
              </a:rPr>
              <a:t>при </a:t>
            </a:r>
            <a:r>
              <a:rPr sz="2500" dirty="0">
                <a:latin typeface="Calibri"/>
                <a:cs typeface="Calibri"/>
              </a:rPr>
              <a:t>решении</a:t>
            </a:r>
            <a:r>
              <a:rPr sz="2500" spc="-85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различных</a:t>
            </a:r>
            <a:r>
              <a:rPr sz="2500" spc="-60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задач,</a:t>
            </a:r>
            <a:r>
              <a:rPr sz="2500" spc="-6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используя</a:t>
            </a:r>
            <a:r>
              <a:rPr sz="2500" spc="-55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знания</a:t>
            </a:r>
            <a:r>
              <a:rPr sz="2500" spc="-7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одного </a:t>
            </a:r>
            <a:r>
              <a:rPr sz="2500" dirty="0">
                <a:latin typeface="Calibri"/>
                <a:cs typeface="Calibri"/>
              </a:rPr>
              <a:t>или</a:t>
            </a:r>
            <a:r>
              <a:rPr sz="2500" spc="-10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нескольких</a:t>
            </a:r>
            <a:r>
              <a:rPr sz="2500" spc="-15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учебных</a:t>
            </a:r>
            <a:r>
              <a:rPr sz="2500" spc="-45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предметов</a:t>
            </a:r>
            <a:r>
              <a:rPr sz="2500" spc="-75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или</a:t>
            </a:r>
            <a:r>
              <a:rPr sz="2500" spc="-8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предметных областей;</a:t>
            </a:r>
            <a:endParaRPr sz="2500" dirty="0">
              <a:latin typeface="Calibri"/>
              <a:cs typeface="Calibri"/>
            </a:endParaRPr>
          </a:p>
          <a:p>
            <a:pPr marL="355600" marR="5080" indent="-343535">
              <a:lnSpc>
                <a:spcPct val="80900"/>
              </a:lnSpc>
              <a:spcBef>
                <a:spcPts val="540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500" dirty="0">
                <a:latin typeface="Calibri"/>
                <a:cs typeface="Calibri"/>
              </a:rPr>
              <a:t>способность</a:t>
            </a:r>
            <a:r>
              <a:rPr sz="2500" spc="-90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постановки</a:t>
            </a:r>
            <a:r>
              <a:rPr sz="2500" spc="-90" dirty="0">
                <a:latin typeface="Calibri"/>
                <a:cs typeface="Calibri"/>
              </a:rPr>
              <a:t> </a:t>
            </a:r>
            <a:r>
              <a:rPr sz="2500" b="1" i="1" spc="-10" dirty="0">
                <a:solidFill>
                  <a:srgbClr val="C00000"/>
                </a:solidFill>
                <a:latin typeface="Calibri"/>
                <a:cs typeface="Calibri"/>
              </a:rPr>
              <a:t>цели</a:t>
            </a:r>
            <a:r>
              <a:rPr sz="2500" b="1" i="1" spc="-9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и</a:t>
            </a:r>
            <a:r>
              <a:rPr sz="2500" spc="-9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формулирования </a:t>
            </a:r>
            <a:r>
              <a:rPr sz="2500" b="1" i="1" spc="-10" dirty="0">
                <a:solidFill>
                  <a:srgbClr val="C00000"/>
                </a:solidFill>
                <a:latin typeface="Calibri"/>
                <a:cs typeface="Calibri"/>
              </a:rPr>
              <a:t>гипотезы</a:t>
            </a:r>
            <a:r>
              <a:rPr sz="2500" b="1" i="1" spc="-11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исследования,</a:t>
            </a:r>
            <a:r>
              <a:rPr sz="2500" spc="-20" dirty="0">
                <a:latin typeface="Calibri"/>
                <a:cs typeface="Calibri"/>
              </a:rPr>
              <a:t> </a:t>
            </a:r>
            <a:r>
              <a:rPr sz="2500" b="1" i="1" spc="-10" dirty="0">
                <a:solidFill>
                  <a:srgbClr val="C00000"/>
                </a:solidFill>
                <a:latin typeface="Calibri"/>
                <a:cs typeface="Calibri"/>
              </a:rPr>
              <a:t>планирования</a:t>
            </a:r>
            <a:r>
              <a:rPr sz="2500" b="1" i="1" spc="-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работы, </a:t>
            </a:r>
            <a:r>
              <a:rPr sz="2500" b="1" i="1" dirty="0">
                <a:solidFill>
                  <a:srgbClr val="C00000"/>
                </a:solidFill>
                <a:latin typeface="Calibri"/>
                <a:cs typeface="Calibri"/>
              </a:rPr>
              <a:t>отбора</a:t>
            </a:r>
            <a:r>
              <a:rPr sz="2500" b="1" i="1" spc="-8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dirty="0">
                <a:solidFill>
                  <a:srgbClr val="C00000"/>
                </a:solidFill>
                <a:latin typeface="Calibri"/>
                <a:cs typeface="Calibri"/>
              </a:rPr>
              <a:t>и</a:t>
            </a:r>
            <a:r>
              <a:rPr sz="2500" b="1" i="1" spc="-9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b="1" i="1" spc="-10" dirty="0">
                <a:solidFill>
                  <a:srgbClr val="C00000"/>
                </a:solidFill>
                <a:latin typeface="Calibri"/>
                <a:cs typeface="Calibri"/>
              </a:rPr>
              <a:t>интерпретации</a:t>
            </a:r>
            <a:r>
              <a:rPr sz="2500" b="1" i="1" spc="1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spc="-20" dirty="0">
                <a:latin typeface="Calibri"/>
                <a:cs typeface="Calibri"/>
              </a:rPr>
              <a:t>необходимой</a:t>
            </a:r>
            <a:r>
              <a:rPr sz="2500" spc="-8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информации, структурирования </a:t>
            </a:r>
            <a:r>
              <a:rPr sz="2500" b="1" i="1" spc="-10" dirty="0">
                <a:solidFill>
                  <a:srgbClr val="C00000"/>
                </a:solidFill>
                <a:latin typeface="Calibri"/>
                <a:cs typeface="Calibri"/>
              </a:rPr>
              <a:t>аргументации</a:t>
            </a:r>
            <a:r>
              <a:rPr sz="2500" b="1" i="1" spc="-4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результатов </a:t>
            </a:r>
            <a:r>
              <a:rPr sz="2500" dirty="0">
                <a:latin typeface="Calibri"/>
                <a:cs typeface="Calibri"/>
              </a:rPr>
              <a:t>исследования</a:t>
            </a:r>
            <a:r>
              <a:rPr sz="2500" spc="-50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на</a:t>
            </a:r>
            <a:r>
              <a:rPr sz="2500" spc="-90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основе</a:t>
            </a:r>
            <a:r>
              <a:rPr sz="2500" spc="-90" dirty="0">
                <a:latin typeface="Calibri"/>
                <a:cs typeface="Calibri"/>
              </a:rPr>
              <a:t> </a:t>
            </a:r>
            <a:r>
              <a:rPr sz="2500" dirty="0">
                <a:latin typeface="Calibri"/>
                <a:cs typeface="Calibri"/>
              </a:rPr>
              <a:t>собранных</a:t>
            </a:r>
            <a:r>
              <a:rPr sz="2500" spc="-60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данных, </a:t>
            </a:r>
            <a:r>
              <a:rPr sz="2500" b="1" i="1" spc="-10" dirty="0" err="1">
                <a:solidFill>
                  <a:srgbClr val="C00000"/>
                </a:solidFill>
                <a:latin typeface="Calibri"/>
                <a:cs typeface="Calibri"/>
              </a:rPr>
              <a:t>презентации</a:t>
            </a:r>
            <a:r>
              <a:rPr sz="2500" b="1" i="1" spc="-5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500" spc="-10" dirty="0" err="1" smtClean="0">
                <a:latin typeface="Calibri"/>
                <a:cs typeface="Calibri"/>
              </a:rPr>
              <a:t>результатов</a:t>
            </a:r>
            <a:r>
              <a:rPr lang="ru-RU" sz="2500" spc="-10" dirty="0" smtClean="0">
                <a:latin typeface="Calibri"/>
                <a:cs typeface="Calibri"/>
              </a:rPr>
              <a:t>.</a:t>
            </a:r>
            <a:endParaRPr sz="25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67001" y="169545"/>
            <a:ext cx="629856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dirty="0"/>
              <a:t>Какие</a:t>
            </a:r>
            <a:r>
              <a:rPr sz="4400" spc="-60" dirty="0"/>
              <a:t> </a:t>
            </a:r>
            <a:r>
              <a:rPr sz="4400" dirty="0"/>
              <a:t>могут</a:t>
            </a:r>
            <a:r>
              <a:rPr sz="4400" spc="-10" dirty="0"/>
              <a:t> </a:t>
            </a:r>
            <a:r>
              <a:rPr sz="4400" dirty="0"/>
              <a:t>быть</a:t>
            </a:r>
            <a:r>
              <a:rPr sz="4400" spc="-20" dirty="0"/>
              <a:t> </a:t>
            </a:r>
            <a:r>
              <a:rPr sz="4400" spc="-10" dirty="0"/>
              <a:t>работы?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244856" y="2108707"/>
            <a:ext cx="193357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Calibri"/>
                <a:cs typeface="Calibri"/>
              </a:rPr>
              <a:t>Естественнонаучные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8508" y="3544570"/>
            <a:ext cx="1401445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Calibri"/>
                <a:cs typeface="Calibri"/>
              </a:rPr>
              <a:t>Экологические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21966" y="2108707"/>
            <a:ext cx="1879600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Calibri"/>
                <a:cs typeface="Calibri"/>
              </a:rPr>
              <a:t>Культурологические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99689" y="3544570"/>
            <a:ext cx="1726564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Calibri"/>
                <a:cs typeface="Calibri"/>
              </a:rPr>
              <a:t>ьнформационные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724657" y="4980559"/>
            <a:ext cx="148082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10" dirty="0">
                <a:latin typeface="Calibri"/>
                <a:cs typeface="Calibri"/>
              </a:rPr>
              <a:t>Экономические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939410" y="2108707"/>
            <a:ext cx="1560830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Calibri"/>
                <a:cs typeface="Calibri"/>
              </a:rPr>
              <a:t>Филологические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064378" y="3544570"/>
            <a:ext cx="1313180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Calibri"/>
                <a:cs typeface="Calibri"/>
              </a:rPr>
              <a:t>ьсторические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172706" y="2108707"/>
            <a:ext cx="1606550" cy="285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700" spc="-10" dirty="0">
                <a:latin typeface="Calibri"/>
                <a:cs typeface="Calibri"/>
              </a:rPr>
              <a:t>Лингвистические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332726" y="3425697"/>
            <a:ext cx="1285240" cy="536575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 indent="91440">
              <a:lnSpc>
                <a:spcPts val="1980"/>
              </a:lnSpc>
              <a:spcBef>
                <a:spcPts val="220"/>
              </a:spcBef>
            </a:pPr>
            <a:r>
              <a:rPr sz="1700" spc="-10" dirty="0">
                <a:latin typeface="Calibri"/>
                <a:cs typeface="Calibri"/>
              </a:rPr>
              <a:t>Социально- практические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0304" y="4979923"/>
            <a:ext cx="1619885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10" dirty="0">
                <a:latin typeface="Calibri"/>
                <a:cs typeface="Calibri"/>
              </a:rPr>
              <a:t>Психологические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146797" y="4979923"/>
            <a:ext cx="1657350" cy="285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i="1" spc="-10" dirty="0">
                <a:solidFill>
                  <a:srgbClr val="C00000"/>
                </a:solidFill>
                <a:latin typeface="Calibri"/>
                <a:cs typeface="Calibri"/>
              </a:rPr>
              <a:t>Интегративные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65319" y="4861305"/>
            <a:ext cx="1527810" cy="521334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51130" marR="5080" indent="-139065">
              <a:lnSpc>
                <a:spcPts val="1860"/>
              </a:lnSpc>
              <a:spcBef>
                <a:spcPts val="315"/>
              </a:spcBef>
            </a:pPr>
            <a:r>
              <a:rPr sz="1700" spc="-10" dirty="0">
                <a:latin typeface="Calibri"/>
                <a:cs typeface="Calibri"/>
              </a:rPr>
              <a:t>Худошественно- эстетические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63930" y="6158280"/>
            <a:ext cx="76892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C00000"/>
                </a:solidFill>
                <a:latin typeface="Calibri"/>
                <a:cs typeface="Calibri"/>
              </a:rPr>
              <a:t>!!!</a:t>
            </a:r>
            <a:r>
              <a:rPr sz="2400" b="1" spc="-4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C00000"/>
                </a:solidFill>
                <a:latin typeface="Calibri"/>
                <a:cs typeface="Calibri"/>
              </a:rPr>
              <a:t>НАПРАВЛЕНИЕ</a:t>
            </a:r>
            <a:r>
              <a:rPr sz="2400" b="1" spc="-4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00000"/>
                </a:solidFill>
                <a:latin typeface="Calibri"/>
                <a:cs typeface="Calibri"/>
              </a:rPr>
              <a:t>И</a:t>
            </a:r>
            <a:r>
              <a:rPr sz="2400" b="1" spc="-4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00000"/>
                </a:solidFill>
                <a:latin typeface="Calibri"/>
                <a:cs typeface="Calibri"/>
              </a:rPr>
              <a:t>ТЕМУ-</a:t>
            </a:r>
            <a:r>
              <a:rPr sz="2400" b="1" spc="-5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C00000"/>
                </a:solidFill>
                <a:latin typeface="Calibri"/>
                <a:cs typeface="Calibri"/>
              </a:rPr>
              <a:t>ЖЕЛАТЕЛЬНО</a:t>
            </a:r>
            <a:r>
              <a:rPr sz="2400" b="1" spc="-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spc="-35" dirty="0">
                <a:solidFill>
                  <a:srgbClr val="C00000"/>
                </a:solidFill>
                <a:latin typeface="Calibri"/>
                <a:cs typeface="Calibri"/>
              </a:rPr>
              <a:t>ВЫБРАТЬ</a:t>
            </a:r>
            <a:r>
              <a:rPr sz="2400" b="1" spc="-4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C00000"/>
                </a:solidFill>
                <a:latin typeface="Calibri"/>
                <a:cs typeface="Calibri"/>
              </a:rPr>
              <a:t>ЛЕТОМ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96389" y="119887"/>
            <a:ext cx="5951855" cy="1266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pc="135" dirty="0"/>
              <a:t>ъва</a:t>
            </a:r>
            <a:r>
              <a:rPr spc="-120" dirty="0"/>
              <a:t> </a:t>
            </a:r>
            <a:r>
              <a:rPr spc="-10" dirty="0"/>
              <a:t>блока</a:t>
            </a:r>
            <a:r>
              <a:rPr spc="-114" dirty="0"/>
              <a:t> </a:t>
            </a:r>
            <a:r>
              <a:rPr spc="-10" dirty="0"/>
              <a:t>предмета</a:t>
            </a:r>
          </a:p>
          <a:p>
            <a:pPr algn="ctr">
              <a:lnSpc>
                <a:spcPct val="100000"/>
              </a:lnSpc>
              <a:spcBef>
                <a:spcPts val="170"/>
              </a:spcBef>
            </a:pPr>
            <a:r>
              <a:rPr dirty="0"/>
              <a:t>«ьндивидуальный</a:t>
            </a:r>
            <a:r>
              <a:rPr spc="530" dirty="0"/>
              <a:t> </a:t>
            </a:r>
            <a:r>
              <a:rPr spc="-10" dirty="0"/>
              <a:t>проект»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622040" y="1360678"/>
            <a:ext cx="212915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dirty="0">
                <a:latin typeface="Calibri"/>
                <a:cs typeface="Calibri"/>
              </a:rPr>
              <a:t>(10</a:t>
            </a:r>
            <a:r>
              <a:rPr sz="4000" spc="-70" dirty="0">
                <a:latin typeface="Calibri"/>
                <a:cs typeface="Calibri"/>
              </a:rPr>
              <a:t> </a:t>
            </a:r>
            <a:r>
              <a:rPr sz="4000" spc="-10" dirty="0">
                <a:latin typeface="Calibri"/>
                <a:cs typeface="Calibri"/>
              </a:rPr>
              <a:t>класс)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30604" y="2891155"/>
            <a:ext cx="3094355" cy="1637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600" b="1" spc="-130" dirty="0" smtClean="0">
                <a:solidFill>
                  <a:srgbClr val="C00000"/>
                </a:solidFill>
                <a:latin typeface="Calibri"/>
                <a:cs typeface="Calibri"/>
              </a:rPr>
              <a:t>МЕТОДОЛОГИЧЕСКИ</a:t>
            </a:r>
            <a:r>
              <a:rPr sz="2600" b="1" spc="-35" dirty="0" smtClean="0">
                <a:solidFill>
                  <a:srgbClr val="C00000"/>
                </a:solidFill>
                <a:latin typeface="Calibri"/>
                <a:cs typeface="Calibri"/>
              </a:rPr>
              <a:t>Й</a:t>
            </a:r>
            <a:endParaRPr sz="26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z="2600" spc="-65" dirty="0" err="1" smtClean="0">
                <a:latin typeface="Calibri"/>
                <a:cs typeface="Calibri"/>
              </a:rPr>
              <a:t>сентябрь</a:t>
            </a:r>
            <a:r>
              <a:rPr sz="2600" spc="-65" dirty="0" err="1" smtClean="0">
                <a:latin typeface="Arial"/>
                <a:cs typeface="Arial"/>
              </a:rPr>
              <a:t>-</a:t>
            </a:r>
            <a:r>
              <a:rPr sz="2600" spc="80" dirty="0" err="1" smtClean="0">
                <a:latin typeface="Calibri"/>
                <a:cs typeface="Calibri"/>
              </a:rPr>
              <a:t>д</a:t>
            </a:r>
            <a:r>
              <a:rPr sz="2600" spc="75" dirty="0" err="1" smtClean="0">
                <a:latin typeface="Calibri"/>
                <a:cs typeface="Calibri"/>
              </a:rPr>
              <a:t>екабрь</a:t>
            </a:r>
            <a:endParaRPr sz="26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sz="2400" spc="-10" dirty="0">
                <a:solidFill>
                  <a:srgbClr val="001F5F"/>
                </a:solidFill>
                <a:latin typeface="Calibri"/>
                <a:cs typeface="Calibri"/>
              </a:rPr>
              <a:t>Форма:</a:t>
            </a:r>
            <a:r>
              <a:rPr sz="2400" spc="-1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lang="ru-RU" sz="2400" spc="-20" dirty="0" smtClean="0">
                <a:solidFill>
                  <a:srgbClr val="001F5F"/>
                </a:solidFill>
                <a:latin typeface="Calibri"/>
                <a:cs typeface="Calibri"/>
              </a:rPr>
              <a:t>УР</a:t>
            </a:r>
            <a:r>
              <a:rPr sz="2400" spc="-20" dirty="0" smtClean="0">
                <a:solidFill>
                  <a:srgbClr val="001F5F"/>
                </a:solidFill>
                <a:latin typeface="Calibri"/>
                <a:cs typeface="Calibri"/>
              </a:rPr>
              <a:t>ОК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lang="ru-RU" sz="2400" spc="-345" dirty="0">
                <a:solidFill>
                  <a:srgbClr val="001F5F"/>
                </a:solidFill>
                <a:latin typeface="Calibri"/>
                <a:cs typeface="Calibri"/>
              </a:rPr>
              <a:t>(</a:t>
            </a:r>
            <a:r>
              <a:rPr sz="2400" dirty="0" smtClean="0">
                <a:solidFill>
                  <a:srgbClr val="001F5F"/>
                </a:solidFill>
                <a:latin typeface="Calibri"/>
                <a:cs typeface="Calibri"/>
              </a:rPr>
              <a:t>в</a:t>
            </a:r>
            <a:r>
              <a:rPr sz="2400" spc="-40" dirty="0" smtClean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400" spc="45" dirty="0" err="1" smtClean="0">
                <a:solidFill>
                  <a:srgbClr val="001F5F"/>
                </a:solidFill>
                <a:latin typeface="Calibri"/>
                <a:cs typeface="Calibri"/>
              </a:rPr>
              <a:t>ра</a:t>
            </a:r>
            <a:r>
              <a:rPr sz="2400" spc="40" dirty="0" err="1" smtClean="0">
                <a:solidFill>
                  <a:srgbClr val="001F5F"/>
                </a:solidFill>
                <a:latin typeface="Calibri"/>
                <a:cs typeface="Calibri"/>
              </a:rPr>
              <a:t>спис</a:t>
            </a:r>
            <a:r>
              <a:rPr sz="2400" spc="45" dirty="0" err="1" smtClean="0">
                <a:solidFill>
                  <a:srgbClr val="001F5F"/>
                </a:solidFill>
                <a:latin typeface="Calibri"/>
                <a:cs typeface="Calibri"/>
              </a:rPr>
              <a:t>ан</a:t>
            </a:r>
            <a:r>
              <a:rPr sz="2400" spc="55" dirty="0" err="1" smtClean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sz="2400" spc="40" dirty="0" err="1" smtClean="0">
                <a:solidFill>
                  <a:srgbClr val="001F5F"/>
                </a:solidFill>
                <a:latin typeface="Calibri"/>
                <a:cs typeface="Calibri"/>
              </a:rPr>
              <a:t>и</a:t>
            </a:r>
            <a:r>
              <a:rPr lang="ru-RU" sz="2400" spc="-910" dirty="0">
                <a:solidFill>
                  <a:srgbClr val="001F5F"/>
                </a:solidFill>
                <a:latin typeface="Calibri"/>
                <a:cs typeface="Calibri"/>
              </a:rPr>
              <a:t>)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17440" y="2819222"/>
            <a:ext cx="3156585" cy="2044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spc="-10" dirty="0" smtClean="0">
                <a:solidFill>
                  <a:srgbClr val="C00000"/>
                </a:solidFill>
                <a:latin typeface="Calibri"/>
                <a:cs typeface="Calibri"/>
              </a:rPr>
              <a:t>ПРАКТ</a:t>
            </a:r>
            <a:r>
              <a:rPr lang="ru-RU" sz="2600" b="1" spc="-10" dirty="0">
                <a:solidFill>
                  <a:srgbClr val="C00000"/>
                </a:solidFill>
                <a:latin typeface="Calibri"/>
                <a:cs typeface="Calibri"/>
              </a:rPr>
              <a:t>И</a:t>
            </a:r>
            <a:r>
              <a:rPr sz="2600" b="1" spc="-10" dirty="0" smtClean="0">
                <a:solidFill>
                  <a:srgbClr val="C00000"/>
                </a:solidFill>
                <a:latin typeface="Calibri"/>
                <a:cs typeface="Calibri"/>
              </a:rPr>
              <a:t>ЧЕСК</a:t>
            </a:r>
            <a:r>
              <a:rPr lang="ru-RU" sz="2600" b="1" spc="-10" dirty="0" smtClean="0">
                <a:solidFill>
                  <a:srgbClr val="C00000"/>
                </a:solidFill>
                <a:latin typeface="Calibri"/>
                <a:cs typeface="Calibri"/>
              </a:rPr>
              <a:t>И</a:t>
            </a:r>
            <a:r>
              <a:rPr sz="2600" b="1" spc="-10" dirty="0" smtClean="0">
                <a:solidFill>
                  <a:srgbClr val="C00000"/>
                </a:solidFill>
                <a:latin typeface="Calibri"/>
                <a:cs typeface="Calibri"/>
              </a:rPr>
              <a:t>Й</a:t>
            </a:r>
            <a:endParaRPr sz="26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2600" spc="-75" dirty="0">
                <a:latin typeface="Calibri"/>
                <a:cs typeface="Calibri"/>
              </a:rPr>
              <a:t>эноябрь</a:t>
            </a:r>
            <a:r>
              <a:rPr sz="2600" spc="-75" dirty="0">
                <a:latin typeface="Arial"/>
                <a:cs typeface="Arial"/>
              </a:rPr>
              <a:t>-</a:t>
            </a:r>
            <a:r>
              <a:rPr sz="2600" spc="85" dirty="0">
                <a:latin typeface="Calibri"/>
                <a:cs typeface="Calibri"/>
              </a:rPr>
              <a:t>апрель</a:t>
            </a:r>
            <a:r>
              <a:rPr sz="2600" spc="-930" dirty="0">
                <a:latin typeface="Calibri"/>
                <a:cs typeface="Calibri"/>
              </a:rPr>
              <a:t>ю</a:t>
            </a:r>
            <a:endParaRPr sz="2600" dirty="0">
              <a:latin typeface="Calibri"/>
              <a:cs typeface="Calibri"/>
            </a:endParaRPr>
          </a:p>
          <a:p>
            <a:pPr marL="12700" marR="5080">
              <a:lnSpc>
                <a:spcPts val="3200"/>
              </a:lnSpc>
              <a:spcBef>
                <a:spcPts val="115"/>
              </a:spcBef>
            </a:pPr>
            <a:r>
              <a:rPr sz="2400" spc="-10" dirty="0">
                <a:solidFill>
                  <a:srgbClr val="001F5F"/>
                </a:solidFill>
                <a:latin typeface="Calibri"/>
                <a:cs typeface="Calibri"/>
              </a:rPr>
              <a:t>Форма:</a:t>
            </a:r>
            <a:r>
              <a:rPr sz="2400" spc="-9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400" spc="-30" dirty="0">
                <a:solidFill>
                  <a:srgbClr val="001F5F"/>
                </a:solidFill>
                <a:latin typeface="Calibri"/>
                <a:cs typeface="Calibri"/>
              </a:rPr>
              <a:t>взаимодействие </a:t>
            </a:r>
            <a:r>
              <a:rPr sz="2400" dirty="0">
                <a:solidFill>
                  <a:srgbClr val="001F5F"/>
                </a:solidFill>
                <a:latin typeface="Calibri"/>
                <a:cs typeface="Calibri"/>
              </a:rPr>
              <a:t>с</a:t>
            </a:r>
            <a:r>
              <a:rPr sz="2400" spc="-7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001F5F"/>
                </a:solidFill>
                <a:latin typeface="Calibri"/>
                <a:cs typeface="Calibri"/>
              </a:rPr>
              <a:t>наставником,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70"/>
              </a:spcBef>
            </a:pPr>
            <a:r>
              <a:rPr sz="2400" spc="-20" dirty="0">
                <a:solidFill>
                  <a:srgbClr val="001F5F"/>
                </a:solidFill>
                <a:latin typeface="Calibri"/>
                <a:cs typeface="Calibri"/>
              </a:rPr>
              <a:t>самостоятельная</a:t>
            </a:r>
            <a:r>
              <a:rPr sz="2400" spc="-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001F5F"/>
                </a:solidFill>
                <a:latin typeface="Calibri"/>
                <a:cs typeface="Calibri"/>
              </a:rPr>
              <a:t>работа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8916" y="5519724"/>
            <a:ext cx="336550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НА</a:t>
            </a:r>
            <a:r>
              <a:rPr sz="1800" b="1" spc="-10" dirty="0">
                <a:latin typeface="Calibri"/>
                <a:cs typeface="Calibri"/>
              </a:rPr>
              <a:t> САЙТЕ:</a:t>
            </a:r>
            <a:endParaRPr sz="18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800" dirty="0">
                <a:latin typeface="Calibri"/>
                <a:cs typeface="Calibri"/>
              </a:rPr>
              <a:t>Памятка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создания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проекта</a:t>
            </a:r>
            <a:endParaRPr sz="18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800" dirty="0">
                <a:latin typeface="Calibri"/>
                <a:cs typeface="Calibri"/>
              </a:rPr>
              <a:t>Критерии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оценивания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проекта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00022" y="444195"/>
            <a:ext cx="565086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1" spc="-130" dirty="0">
                <a:latin typeface="Calibri"/>
                <a:cs typeface="Calibri"/>
              </a:rPr>
              <a:t>Методологический</a:t>
            </a:r>
            <a:r>
              <a:rPr sz="4400" b="1" spc="-5" dirty="0">
                <a:latin typeface="Calibri"/>
                <a:cs typeface="Calibri"/>
              </a:rPr>
              <a:t> </a:t>
            </a:r>
            <a:r>
              <a:rPr sz="4400" b="1" spc="-25" dirty="0">
                <a:latin typeface="Calibri"/>
                <a:cs typeface="Calibri"/>
              </a:rPr>
              <a:t>курс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60138" y="1268729"/>
            <a:ext cx="4108450" cy="55746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indent="1270" algn="ctr">
              <a:lnSpc>
                <a:spcPct val="100099"/>
              </a:lnSpc>
              <a:spcBef>
                <a:spcPts val="90"/>
              </a:spcBef>
            </a:pPr>
            <a:r>
              <a:rPr sz="2800" i="1" dirty="0">
                <a:latin typeface="Calibri"/>
                <a:cs typeface="Calibri"/>
              </a:rPr>
              <a:t>Что</a:t>
            </a:r>
            <a:r>
              <a:rPr sz="2800" i="1" spc="-60" dirty="0">
                <a:latin typeface="Calibri"/>
                <a:cs typeface="Calibri"/>
              </a:rPr>
              <a:t> </a:t>
            </a:r>
            <a:r>
              <a:rPr sz="2800" i="1" spc="-20" dirty="0">
                <a:latin typeface="Calibri"/>
                <a:cs typeface="Calibri"/>
              </a:rPr>
              <a:t>такое </a:t>
            </a:r>
            <a:r>
              <a:rPr sz="2800" i="1" spc="-10" dirty="0">
                <a:latin typeface="Calibri"/>
                <a:cs typeface="Calibri"/>
              </a:rPr>
              <a:t>индивидуальный</a:t>
            </a:r>
            <a:r>
              <a:rPr sz="2800" i="1" spc="-125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проект</a:t>
            </a:r>
            <a:r>
              <a:rPr sz="2800" i="1" spc="-70" dirty="0">
                <a:latin typeface="Calibri"/>
                <a:cs typeface="Calibri"/>
              </a:rPr>
              <a:t> </a:t>
            </a:r>
            <a:r>
              <a:rPr sz="2800" i="1" spc="-50" dirty="0">
                <a:latin typeface="Calibri"/>
                <a:cs typeface="Calibri"/>
              </a:rPr>
              <a:t>и </a:t>
            </a:r>
            <a:r>
              <a:rPr sz="2800" i="1" dirty="0">
                <a:latin typeface="Calibri"/>
                <a:cs typeface="Calibri"/>
              </a:rPr>
              <a:t>зачем</a:t>
            </a:r>
            <a:r>
              <a:rPr sz="2800" i="1" spc="-55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он</a:t>
            </a:r>
            <a:r>
              <a:rPr sz="2800" i="1" spc="-60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нужен?</a:t>
            </a:r>
            <a:endParaRPr sz="2800">
              <a:latin typeface="Calibri"/>
              <a:cs typeface="Calibri"/>
            </a:endParaRPr>
          </a:p>
          <a:p>
            <a:pPr marL="189230" marR="179070" algn="just">
              <a:lnSpc>
                <a:spcPct val="110200"/>
              </a:lnSpc>
              <a:spcBef>
                <a:spcPts val="295"/>
              </a:spcBef>
            </a:pPr>
            <a:r>
              <a:rPr sz="2800" i="1" dirty="0">
                <a:latin typeface="Calibri"/>
                <a:cs typeface="Calibri"/>
              </a:rPr>
              <a:t>Проект</a:t>
            </a:r>
            <a:r>
              <a:rPr sz="2800" i="1" spc="-65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и</a:t>
            </a:r>
            <a:r>
              <a:rPr sz="2800" i="1" spc="-45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исследование: </a:t>
            </a:r>
            <a:r>
              <a:rPr sz="2800" i="1" dirty="0">
                <a:latin typeface="Calibri"/>
                <a:cs typeface="Calibri"/>
              </a:rPr>
              <a:t>разница</a:t>
            </a:r>
            <a:r>
              <a:rPr sz="2800" i="1" spc="-80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и</a:t>
            </a:r>
            <a:r>
              <a:rPr sz="2800" i="1" spc="-60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особенности. </a:t>
            </a:r>
            <a:r>
              <a:rPr sz="2800" i="1" dirty="0">
                <a:latin typeface="Calibri"/>
                <a:cs typeface="Calibri"/>
              </a:rPr>
              <a:t>Замысел,</a:t>
            </a:r>
            <a:r>
              <a:rPr sz="2800" i="1" spc="-140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цель,</a:t>
            </a:r>
            <a:r>
              <a:rPr sz="2800" i="1" spc="-145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задачи.</a:t>
            </a:r>
            <a:endParaRPr sz="2800">
              <a:latin typeface="Calibri"/>
              <a:cs typeface="Calibri"/>
            </a:endParaRPr>
          </a:p>
          <a:p>
            <a:pPr marL="469900" marR="454025" indent="-4445" algn="ctr">
              <a:lnSpc>
                <a:spcPct val="101099"/>
              </a:lnSpc>
            </a:pPr>
            <a:r>
              <a:rPr sz="2800" i="1" spc="-10" dirty="0">
                <a:latin typeface="Calibri"/>
                <a:cs typeface="Calibri"/>
              </a:rPr>
              <a:t>критерии результативности.</a:t>
            </a:r>
            <a:endParaRPr sz="28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650"/>
              </a:spcBef>
            </a:pPr>
            <a:r>
              <a:rPr sz="2800" i="1" dirty="0">
                <a:latin typeface="Calibri"/>
                <a:cs typeface="Calibri"/>
              </a:rPr>
              <a:t>План</a:t>
            </a:r>
            <a:r>
              <a:rPr sz="2800" i="1" spc="-50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и</a:t>
            </a:r>
            <a:r>
              <a:rPr sz="2800" i="1" spc="-40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его</a:t>
            </a:r>
            <a:r>
              <a:rPr sz="2800" i="1" spc="-10" dirty="0">
                <a:latin typeface="Calibri"/>
                <a:cs typeface="Calibri"/>
              </a:rPr>
              <a:t> реализация.</a:t>
            </a:r>
            <a:endParaRPr sz="2800">
              <a:latin typeface="Calibri"/>
              <a:cs typeface="Calibri"/>
            </a:endParaRPr>
          </a:p>
          <a:p>
            <a:pPr marL="76200" marR="64769" algn="ctr">
              <a:lnSpc>
                <a:spcPct val="101099"/>
              </a:lnSpc>
              <a:spcBef>
                <a:spcPts val="600"/>
              </a:spcBef>
            </a:pPr>
            <a:r>
              <a:rPr sz="2800" i="1" dirty="0">
                <a:latin typeface="Calibri"/>
                <a:cs typeface="Calibri"/>
              </a:rPr>
              <a:t>Как</a:t>
            </a:r>
            <a:r>
              <a:rPr sz="2800" i="1" spc="-100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лучше</a:t>
            </a:r>
            <a:r>
              <a:rPr sz="2800" i="1" spc="-60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презентовать </a:t>
            </a:r>
            <a:r>
              <a:rPr sz="2800" i="1" dirty="0">
                <a:latin typeface="Calibri"/>
                <a:cs typeface="Calibri"/>
              </a:rPr>
              <a:t>свою</a:t>
            </a:r>
            <a:r>
              <a:rPr sz="2800" i="1" spc="-90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работу?</a:t>
            </a:r>
            <a:endParaRPr sz="2800">
              <a:latin typeface="Calibri"/>
              <a:cs typeface="Calibri"/>
            </a:endParaRPr>
          </a:p>
          <a:p>
            <a:pPr marL="3810" algn="ctr">
              <a:lnSpc>
                <a:spcPct val="100000"/>
              </a:lnSpc>
              <a:spcBef>
                <a:spcPts val="650"/>
              </a:spcBef>
            </a:pPr>
            <a:r>
              <a:rPr sz="2800" i="1" spc="-5" dirty="0">
                <a:latin typeface="Calibri"/>
                <a:cs typeface="Calibri"/>
              </a:rPr>
              <a:t>…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53817" y="444195"/>
            <a:ext cx="446087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10" dirty="0"/>
              <a:t>Самоопределение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594156" y="2018157"/>
            <a:ext cx="6871970" cy="3747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dirty="0">
                <a:latin typeface="Calibri"/>
                <a:cs typeface="Calibri"/>
              </a:rPr>
              <a:t>Выбор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темы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dirty="0" err="1">
                <a:latin typeface="Calibri"/>
                <a:cs typeface="Calibri"/>
              </a:rPr>
              <a:t>индивидуального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spc="-10" dirty="0" err="1" smtClean="0">
                <a:latin typeface="Calibri"/>
                <a:cs typeface="Calibri"/>
              </a:rPr>
              <a:t>проекта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95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600" dirty="0">
                <a:latin typeface="Calibri"/>
                <a:cs typeface="Calibri"/>
              </a:rPr>
              <a:t>Зачисление</a:t>
            </a:r>
            <a:r>
              <a:rPr sz="2600" spc="-10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в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группы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под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10" dirty="0" err="1">
                <a:latin typeface="Calibri"/>
                <a:cs typeface="Calibri"/>
              </a:rPr>
              <a:t>руководством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50" dirty="0" err="1" smtClean="0">
                <a:latin typeface="Calibri"/>
                <a:cs typeface="Calibri"/>
              </a:rPr>
              <a:t>учителя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550" dirty="0">
              <a:latin typeface="Calibri"/>
              <a:cs typeface="Calibri"/>
            </a:endParaRPr>
          </a:p>
          <a:p>
            <a:pPr marL="12700" marR="887730">
              <a:lnSpc>
                <a:spcPts val="3010"/>
              </a:lnSpc>
            </a:pPr>
            <a:r>
              <a:rPr sz="2600" dirty="0">
                <a:latin typeface="Calibri"/>
                <a:cs typeface="Calibri"/>
              </a:rPr>
              <a:t>Предварительная</a:t>
            </a:r>
            <a:r>
              <a:rPr sz="2600" spc="-11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постановка</a:t>
            </a:r>
            <a:r>
              <a:rPr sz="2600" spc="-7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цели,</a:t>
            </a:r>
            <a:r>
              <a:rPr sz="2600" spc="-8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задач; </a:t>
            </a:r>
            <a:r>
              <a:rPr sz="2600" spc="-10" dirty="0" err="1" smtClean="0">
                <a:latin typeface="Calibri"/>
                <a:cs typeface="Calibri"/>
              </a:rPr>
              <a:t>планировани</a:t>
            </a:r>
            <a:r>
              <a:rPr lang="ru-RU" sz="2600" spc="-10" dirty="0" smtClean="0">
                <a:latin typeface="Calibri"/>
                <a:cs typeface="Calibri"/>
              </a:rPr>
              <a:t>я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600" spc="-10" dirty="0" err="1">
                <a:latin typeface="Calibri"/>
                <a:cs typeface="Calibri"/>
              </a:rPr>
              <a:t>Методологическая</a:t>
            </a:r>
            <a:r>
              <a:rPr sz="2600" spc="-130" dirty="0">
                <a:latin typeface="Calibri"/>
                <a:cs typeface="Calibri"/>
              </a:rPr>
              <a:t> </a:t>
            </a:r>
            <a:r>
              <a:rPr sz="2600" spc="-10" dirty="0" err="1" smtClean="0">
                <a:latin typeface="Calibri"/>
                <a:cs typeface="Calibri"/>
              </a:rPr>
              <a:t>грамотность</a:t>
            </a:r>
            <a:endParaRPr sz="2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42110" y="68961"/>
            <a:ext cx="5622925" cy="1266190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 marR="5080" indent="99060">
              <a:lnSpc>
                <a:spcPts val="4970"/>
              </a:lnSpc>
              <a:spcBef>
                <a:spcPts val="25"/>
              </a:spcBef>
            </a:pPr>
            <a:r>
              <a:rPr dirty="0"/>
              <a:t>Какие</a:t>
            </a:r>
            <a:r>
              <a:rPr spc="-200" dirty="0"/>
              <a:t> </a:t>
            </a:r>
            <a:r>
              <a:rPr dirty="0"/>
              <a:t>возмошности</a:t>
            </a:r>
            <a:r>
              <a:rPr spc="-165" dirty="0"/>
              <a:t> </a:t>
            </a:r>
            <a:r>
              <a:rPr spc="-20" dirty="0"/>
              <a:t>даёт </a:t>
            </a:r>
            <a:r>
              <a:rPr spc="-10" dirty="0"/>
              <a:t>индивидуальный</a:t>
            </a:r>
            <a:r>
              <a:rPr spc="-175" dirty="0"/>
              <a:t> </a:t>
            </a:r>
            <a:r>
              <a:rPr spc="-10" dirty="0"/>
              <a:t>проект?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18540" y="1482090"/>
            <a:ext cx="7821930" cy="4679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330" indent="-34226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700" dirty="0">
                <a:latin typeface="Calibri"/>
                <a:cs typeface="Calibri"/>
              </a:rPr>
              <a:t>Выбор</a:t>
            </a:r>
            <a:r>
              <a:rPr sz="2700" spc="-4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области,</a:t>
            </a:r>
            <a:r>
              <a:rPr sz="2700" spc="-6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которая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интересует</a:t>
            </a:r>
            <a:r>
              <a:rPr sz="2700" spc="-6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ученика;</a:t>
            </a:r>
            <a:endParaRPr sz="2700" dirty="0">
              <a:latin typeface="Calibri"/>
              <a:cs typeface="Calibri"/>
            </a:endParaRPr>
          </a:p>
          <a:p>
            <a:pPr marL="354330" indent="-342265">
              <a:lnSpc>
                <a:spcPts val="3190"/>
              </a:lnSpc>
              <a:spcBef>
                <a:spcPts val="95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700" dirty="0">
                <a:latin typeface="Calibri"/>
                <a:cs typeface="Calibri"/>
              </a:rPr>
              <a:t>проба</a:t>
            </a:r>
            <a:r>
              <a:rPr sz="2700" spc="-3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профессиональной</a:t>
            </a:r>
            <a:r>
              <a:rPr sz="2700" spc="-9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деятельности;</a:t>
            </a:r>
            <a:endParaRPr sz="2700" dirty="0">
              <a:latin typeface="Calibri"/>
              <a:cs typeface="Calibri"/>
            </a:endParaRPr>
          </a:p>
          <a:p>
            <a:pPr marL="355600" marR="5080" indent="-343535">
              <a:lnSpc>
                <a:spcPts val="2590"/>
              </a:lnSpc>
              <a:spcBef>
                <a:spcPts val="580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700" dirty="0">
                <a:latin typeface="Calibri"/>
                <a:cs typeface="Calibri"/>
              </a:rPr>
              <a:t>приобретение</a:t>
            </a:r>
            <a:r>
              <a:rPr sz="2700" spc="-9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новых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компетенций</a:t>
            </a:r>
            <a:r>
              <a:rPr sz="2700" spc="-20" dirty="0">
                <a:latin typeface="Calibri"/>
                <a:cs typeface="Calibri"/>
              </a:rPr>
              <a:t> </a:t>
            </a:r>
            <a:r>
              <a:rPr sz="2700" spc="-385" dirty="0">
                <a:latin typeface="Calibri"/>
                <a:cs typeface="Calibri"/>
              </a:rPr>
              <a:t>э</a:t>
            </a:r>
            <a:r>
              <a:rPr sz="2700" spc="-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предметных</a:t>
            </a:r>
            <a:r>
              <a:rPr sz="2700" spc="-25" dirty="0">
                <a:latin typeface="Calibri"/>
                <a:cs typeface="Calibri"/>
              </a:rPr>
              <a:t> </a:t>
            </a:r>
            <a:r>
              <a:rPr sz="2700" spc="-50" dirty="0">
                <a:latin typeface="Calibri"/>
                <a:cs typeface="Calibri"/>
              </a:rPr>
              <a:t>и </a:t>
            </a:r>
            <a:r>
              <a:rPr sz="2700" spc="-10" dirty="0">
                <a:latin typeface="Calibri"/>
                <a:cs typeface="Calibri"/>
              </a:rPr>
              <a:t>метапредметных);</a:t>
            </a:r>
            <a:endParaRPr sz="2700" dirty="0">
              <a:latin typeface="Calibri"/>
              <a:cs typeface="Calibri"/>
            </a:endParaRPr>
          </a:p>
          <a:p>
            <a:pPr marL="355600" marR="193040" indent="-343535">
              <a:lnSpc>
                <a:spcPts val="2600"/>
              </a:lnSpc>
              <a:spcBef>
                <a:spcPts val="645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700" dirty="0">
                <a:latin typeface="Calibri"/>
                <a:cs typeface="Calibri"/>
              </a:rPr>
              <a:t>попытка</a:t>
            </a:r>
            <a:r>
              <a:rPr sz="2700" spc="-1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справиться</a:t>
            </a:r>
            <a:r>
              <a:rPr sz="2700" spc="-10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с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теми</a:t>
            </a:r>
            <a:r>
              <a:rPr sz="2700" spc="-2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проблемами,</a:t>
            </a:r>
            <a:r>
              <a:rPr sz="2700" spc="-7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которые </a:t>
            </a:r>
            <a:r>
              <a:rPr sz="2700" dirty="0">
                <a:latin typeface="Calibri"/>
                <a:cs typeface="Calibri"/>
              </a:rPr>
              <a:t>хотели</a:t>
            </a:r>
            <a:r>
              <a:rPr sz="2700" spc="-7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бы</a:t>
            </a:r>
            <a:r>
              <a:rPr sz="2700" spc="-5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и</a:t>
            </a:r>
            <a:r>
              <a:rPr sz="2700" spc="-4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могли</a:t>
            </a:r>
            <a:r>
              <a:rPr sz="2700" spc="-5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разрешить;</a:t>
            </a:r>
            <a:endParaRPr sz="2700" dirty="0">
              <a:latin typeface="Calibri"/>
              <a:cs typeface="Calibri"/>
            </a:endParaRPr>
          </a:p>
          <a:p>
            <a:pPr marL="355600" marR="1279525" indent="-343535">
              <a:lnSpc>
                <a:spcPct val="79900"/>
              </a:lnSpc>
              <a:spcBef>
                <a:spcPts val="670"/>
              </a:spcBef>
              <a:buFont typeface="Arial"/>
              <a:buChar char="•"/>
              <a:tabLst>
                <a:tab pos="353695" algn="l"/>
                <a:tab pos="354965" algn="l"/>
                <a:tab pos="1833880" algn="l"/>
              </a:tabLst>
            </a:pPr>
            <a:r>
              <a:rPr sz="2700" spc="-10" dirty="0">
                <a:latin typeface="Calibri"/>
                <a:cs typeface="Calibri"/>
              </a:rPr>
              <a:t>развитие</a:t>
            </a:r>
            <a:r>
              <a:rPr sz="2700" dirty="0">
                <a:latin typeface="Calibri"/>
                <a:cs typeface="Calibri"/>
              </a:rPr>
              <a:t>	своих</a:t>
            </a:r>
            <a:r>
              <a:rPr sz="2700" spc="-3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творческих</a:t>
            </a:r>
            <a:r>
              <a:rPr sz="2700" spc="-3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способностей, </a:t>
            </a:r>
            <a:r>
              <a:rPr sz="2700" dirty="0">
                <a:latin typeface="Calibri"/>
                <a:cs typeface="Calibri"/>
              </a:rPr>
              <a:t>реализация</a:t>
            </a:r>
            <a:r>
              <a:rPr sz="2700" spc="-10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своего</a:t>
            </a:r>
            <a:r>
              <a:rPr sz="2700" spc="-2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замысла;</a:t>
            </a:r>
            <a:endParaRPr sz="2700" dirty="0">
              <a:latin typeface="Calibri"/>
              <a:cs typeface="Calibri"/>
            </a:endParaRPr>
          </a:p>
          <a:p>
            <a:pPr marL="354330" indent="-34226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700" dirty="0">
                <a:latin typeface="Calibri"/>
                <a:cs typeface="Calibri"/>
              </a:rPr>
              <a:t>формирование</a:t>
            </a:r>
            <a:r>
              <a:rPr sz="2700" spc="-10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своего</a:t>
            </a:r>
            <a:r>
              <a:rPr sz="2700" spc="-4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портфолио;</a:t>
            </a:r>
            <a:endParaRPr sz="2700" dirty="0">
              <a:latin typeface="Calibri"/>
              <a:cs typeface="Calibri"/>
            </a:endParaRPr>
          </a:p>
          <a:p>
            <a:pPr marL="355600" marR="782320" indent="-343535">
              <a:lnSpc>
                <a:spcPct val="80000"/>
              </a:lnSpc>
              <a:spcBef>
                <a:spcPts val="650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700" spc="-10" dirty="0" err="1">
                <a:latin typeface="Calibri"/>
                <a:cs typeface="Calibri"/>
              </a:rPr>
              <a:t>дополнительные</a:t>
            </a:r>
            <a:r>
              <a:rPr sz="2700" spc="-85" dirty="0">
                <a:latin typeface="Calibri"/>
                <a:cs typeface="Calibri"/>
              </a:rPr>
              <a:t> </a:t>
            </a:r>
            <a:r>
              <a:rPr sz="2700" spc="-10" dirty="0" err="1" smtClean="0">
                <a:latin typeface="Calibri"/>
                <a:cs typeface="Calibri"/>
              </a:rPr>
              <a:t>возмо</a:t>
            </a:r>
            <a:r>
              <a:rPr lang="ru-RU" sz="2700" spc="-10" dirty="0" smtClean="0">
                <a:latin typeface="Calibri"/>
                <a:cs typeface="Calibri"/>
              </a:rPr>
              <a:t>ж</a:t>
            </a:r>
            <a:r>
              <a:rPr sz="2700" spc="-10" dirty="0" err="1" smtClean="0">
                <a:latin typeface="Calibri"/>
                <a:cs typeface="Calibri"/>
              </a:rPr>
              <a:t>ности</a:t>
            </a:r>
            <a:r>
              <a:rPr sz="2700" spc="-50" dirty="0" smtClean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поступления</a:t>
            </a:r>
            <a:r>
              <a:rPr sz="2700" spc="-85" dirty="0">
                <a:latin typeface="Calibri"/>
                <a:cs typeface="Calibri"/>
              </a:rPr>
              <a:t> </a:t>
            </a:r>
            <a:r>
              <a:rPr sz="2700" spc="-50" dirty="0">
                <a:latin typeface="Calibri"/>
                <a:cs typeface="Calibri"/>
              </a:rPr>
              <a:t>в </a:t>
            </a:r>
            <a:r>
              <a:rPr sz="2700" dirty="0">
                <a:latin typeface="Calibri"/>
                <a:cs typeface="Calibri"/>
              </a:rPr>
              <a:t>определённые</a:t>
            </a:r>
            <a:r>
              <a:rPr sz="2700" spc="-14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вузы;</a:t>
            </a:r>
            <a:endParaRPr sz="2700" dirty="0">
              <a:latin typeface="Calibri"/>
              <a:cs typeface="Calibri"/>
            </a:endParaRPr>
          </a:p>
          <a:p>
            <a:pPr marL="354330" indent="-342265">
              <a:lnSpc>
                <a:spcPct val="100000"/>
              </a:lnSpc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700" spc="-10" dirty="0" err="1" smtClean="0">
                <a:latin typeface="Calibri"/>
                <a:cs typeface="Calibri"/>
              </a:rPr>
              <a:t>возмо</a:t>
            </a:r>
            <a:r>
              <a:rPr lang="ru-RU" sz="2700" spc="-10" dirty="0" smtClean="0">
                <a:latin typeface="Calibri"/>
                <a:cs typeface="Calibri"/>
              </a:rPr>
              <a:t>ж</a:t>
            </a:r>
            <a:r>
              <a:rPr sz="2700" spc="-10" dirty="0" err="1" smtClean="0">
                <a:latin typeface="Calibri"/>
                <a:cs typeface="Calibri"/>
              </a:rPr>
              <a:t>ность</a:t>
            </a:r>
            <a:r>
              <a:rPr sz="2700" spc="-40" dirty="0" smtClean="0">
                <a:latin typeface="Calibri"/>
                <a:cs typeface="Calibri"/>
              </a:rPr>
              <a:t> </a:t>
            </a:r>
            <a:r>
              <a:rPr sz="2700" spc="95" dirty="0" err="1" smtClean="0">
                <a:latin typeface="Calibri"/>
                <a:cs typeface="Calibri"/>
              </a:rPr>
              <a:t>развив</a:t>
            </a:r>
            <a:r>
              <a:rPr lang="ru-RU" sz="2700" spc="95" dirty="0" err="1" smtClean="0">
                <a:latin typeface="Calibri"/>
                <a:cs typeface="Calibri"/>
              </a:rPr>
              <a:t>ающего</a:t>
            </a:r>
            <a:r>
              <a:rPr sz="2700" spc="-50" dirty="0" smtClean="0">
                <a:latin typeface="Calibri"/>
                <a:cs typeface="Calibri"/>
              </a:rPr>
              <a:t> </a:t>
            </a:r>
            <a:r>
              <a:rPr sz="2700" spc="-10" dirty="0" err="1" smtClean="0">
                <a:latin typeface="Calibri"/>
                <a:cs typeface="Calibri"/>
              </a:rPr>
              <a:t>самовыра</a:t>
            </a:r>
            <a:r>
              <a:rPr lang="ru-RU" sz="2700" spc="-10" dirty="0" smtClean="0">
                <a:latin typeface="Calibri"/>
                <a:cs typeface="Calibri"/>
              </a:rPr>
              <a:t>ж</a:t>
            </a:r>
            <a:r>
              <a:rPr sz="2700" spc="-10" dirty="0" err="1" smtClean="0">
                <a:latin typeface="Calibri"/>
                <a:cs typeface="Calibri"/>
              </a:rPr>
              <a:t>ения</a:t>
            </a:r>
            <a:endParaRPr sz="27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36523" y="309117"/>
            <a:ext cx="78187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/>
              <a:t>Что</a:t>
            </a:r>
            <a:r>
              <a:rPr sz="2800" spc="-90" dirty="0"/>
              <a:t> </a:t>
            </a:r>
            <a:r>
              <a:rPr sz="2800" spc="-25" dirty="0"/>
              <a:t>помошет</a:t>
            </a:r>
            <a:r>
              <a:rPr sz="2800" spc="-110" dirty="0"/>
              <a:t> </a:t>
            </a:r>
            <a:r>
              <a:rPr sz="2800" dirty="0"/>
              <a:t>выбрать</a:t>
            </a:r>
            <a:r>
              <a:rPr sz="2800" spc="-85" dirty="0"/>
              <a:t> </a:t>
            </a:r>
            <a:r>
              <a:rPr sz="2800" dirty="0"/>
              <a:t>тему</a:t>
            </a:r>
            <a:r>
              <a:rPr sz="2800" spc="-114" dirty="0"/>
              <a:t> </a:t>
            </a:r>
            <a:r>
              <a:rPr sz="2800" spc="-10" dirty="0"/>
              <a:t>проекта/исследования?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355498" y="3036189"/>
            <a:ext cx="43122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dirty="0">
                <a:latin typeface="Calibri"/>
                <a:cs typeface="Calibri"/>
              </a:rPr>
              <a:t>Будущая</a:t>
            </a:r>
            <a:r>
              <a:rPr sz="1800" i="1" spc="-5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профессиональная</a:t>
            </a:r>
            <a:r>
              <a:rPr sz="1800" i="1" spc="-1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деятельность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24370" y="3620261"/>
            <a:ext cx="6229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-10" dirty="0">
                <a:latin typeface="Calibri"/>
                <a:cs typeface="Calibri"/>
              </a:rPr>
              <a:t>Хобби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58841" y="6066231"/>
            <a:ext cx="3679190" cy="5791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604520">
              <a:lnSpc>
                <a:spcPct val="101699"/>
              </a:lnSpc>
              <a:spcBef>
                <a:spcPts val="60"/>
              </a:spcBef>
            </a:pPr>
            <a:r>
              <a:rPr sz="1800" i="1" dirty="0">
                <a:latin typeface="Calibri"/>
                <a:cs typeface="Calibri"/>
              </a:rPr>
              <a:t>Проявление</a:t>
            </a:r>
            <a:r>
              <a:rPr sz="1800" i="1" spc="-3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лидерских</a:t>
            </a:r>
            <a:r>
              <a:rPr sz="1800" i="1" spc="-20" dirty="0">
                <a:latin typeface="Calibri"/>
                <a:cs typeface="Calibri"/>
              </a:rPr>
              <a:t> </a:t>
            </a:r>
            <a:r>
              <a:rPr sz="1800" i="1" spc="-50" dirty="0">
                <a:latin typeface="Calibri"/>
                <a:cs typeface="Calibri"/>
              </a:rPr>
              <a:t>и </a:t>
            </a:r>
            <a:r>
              <a:rPr sz="1800" i="1" dirty="0">
                <a:latin typeface="Calibri"/>
                <a:cs typeface="Calibri"/>
              </a:rPr>
              <a:t>организационных</a:t>
            </a:r>
            <a:r>
              <a:rPr sz="1800" i="1" spc="-2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качеств</a:t>
            </a:r>
            <a:r>
              <a:rPr sz="1800" i="1" spc="1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личности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96797" y="6235700"/>
            <a:ext cx="27755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-10" dirty="0">
                <a:latin typeface="Calibri"/>
                <a:cs typeface="Calibri"/>
              </a:rPr>
              <a:t>Творческое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самовыражение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40585" y="444195"/>
            <a:ext cx="586486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Проектная</a:t>
            </a:r>
            <a:r>
              <a:rPr sz="4400" spc="-65" dirty="0"/>
              <a:t> </a:t>
            </a:r>
            <a:r>
              <a:rPr sz="4400" spc="-10" dirty="0"/>
              <a:t>деятельность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582574" y="2128215"/>
            <a:ext cx="7771130" cy="4008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Преобразовательная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функция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человеческой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 err="1" smtClean="0">
                <a:latin typeface="Calibri"/>
                <a:cs typeface="Calibri"/>
              </a:rPr>
              <a:t>деятельности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dirty="0" err="1">
                <a:latin typeface="Calibri"/>
                <a:cs typeface="Calibri"/>
              </a:rPr>
              <a:t>Проект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 err="1" smtClean="0">
                <a:latin typeface="Calibri"/>
                <a:cs typeface="Calibri"/>
              </a:rPr>
              <a:t>прагматичен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3250" dirty="0">
              <a:latin typeface="Calibri"/>
              <a:cs typeface="Calibri"/>
            </a:endParaRPr>
          </a:p>
          <a:p>
            <a:pPr marL="12700" marR="129539">
              <a:lnSpc>
                <a:spcPts val="2800"/>
              </a:lnSpc>
            </a:pPr>
            <a:r>
              <a:rPr sz="2400" dirty="0">
                <a:latin typeface="Calibri"/>
                <a:cs typeface="Calibri"/>
              </a:rPr>
              <a:t>Направлен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на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получение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продукта,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предназначенного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для </a:t>
            </a:r>
            <a:r>
              <a:rPr sz="2400" dirty="0" err="1">
                <a:latin typeface="Calibri"/>
                <a:cs typeface="Calibri"/>
              </a:rPr>
              <a:t>определённого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 err="1" smtClean="0">
                <a:latin typeface="Calibri"/>
                <a:cs typeface="Calibri"/>
              </a:rPr>
              <a:t>применения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>
              <a:lnSpc>
                <a:spcPts val="2800"/>
              </a:lnSpc>
            </a:pPr>
            <a:r>
              <a:rPr sz="2400" dirty="0" err="1">
                <a:latin typeface="Calibri"/>
                <a:cs typeface="Calibri"/>
              </a:rPr>
              <a:t>Поэтапное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55" dirty="0" err="1" smtClean="0">
                <a:latin typeface="Calibri"/>
                <a:cs typeface="Calibri"/>
              </a:rPr>
              <a:t>вопло</a:t>
            </a:r>
            <a:r>
              <a:rPr lang="ru-RU" sz="2400" spc="55" dirty="0" err="1" smtClean="0">
                <a:latin typeface="Calibri"/>
                <a:cs typeface="Calibri"/>
              </a:rPr>
              <a:t>щ</a:t>
            </a:r>
            <a:r>
              <a:rPr sz="2400" spc="55" dirty="0" err="1" smtClean="0">
                <a:latin typeface="Calibri"/>
                <a:cs typeface="Calibri"/>
              </a:rPr>
              <a:t>ение</a:t>
            </a:r>
            <a:r>
              <a:rPr sz="2400" spc="10" dirty="0" smtClean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определённого замысла;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результат </a:t>
            </a:r>
            <a:r>
              <a:rPr sz="2400" dirty="0">
                <a:latin typeface="Calibri"/>
                <a:cs typeface="Calibri"/>
              </a:rPr>
              <a:t>чётко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соотносится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со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всеми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характеристиками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замыслая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166620" marR="5080" indent="-1460500">
              <a:lnSpc>
                <a:spcPct val="100000"/>
              </a:lnSpc>
              <a:spcBef>
                <a:spcPts val="95"/>
              </a:spcBef>
            </a:pPr>
            <a:r>
              <a:rPr spc="-165" dirty="0"/>
              <a:t>щчебно-</a:t>
            </a:r>
            <a:r>
              <a:rPr spc="-10" dirty="0"/>
              <a:t>исследовательская деятельность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70991" y="1883740"/>
            <a:ext cx="6645909" cy="42261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200" spc="-90" dirty="0">
                <a:latin typeface="Calibri"/>
                <a:cs typeface="Calibri"/>
              </a:rPr>
              <a:t>у</a:t>
            </a:r>
            <a:r>
              <a:rPr sz="2200" spc="-90" dirty="0" err="1" smtClean="0">
                <a:latin typeface="Calibri"/>
                <a:cs typeface="Calibri"/>
              </a:rPr>
              <a:t>становка</a:t>
            </a:r>
            <a:r>
              <a:rPr sz="2200" spc="-35" dirty="0" smtClean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на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готовность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познавать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мир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как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dirty="0" err="1">
                <a:latin typeface="Calibri"/>
                <a:cs typeface="Calibri"/>
              </a:rPr>
              <a:t>он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spc="-10" dirty="0" err="1" smtClean="0">
                <a:latin typeface="Calibri"/>
                <a:cs typeface="Calibri"/>
              </a:rPr>
              <a:t>есть</a:t>
            </a:r>
            <a:endParaRPr sz="2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850" dirty="0">
              <a:latin typeface="Calibri"/>
              <a:cs typeface="Calibri"/>
            </a:endParaRPr>
          </a:p>
          <a:p>
            <a:pPr marL="12700">
              <a:lnSpc>
                <a:spcPts val="2570"/>
              </a:lnSpc>
            </a:pPr>
            <a:r>
              <a:rPr sz="2200" dirty="0">
                <a:latin typeface="Calibri"/>
                <a:cs typeface="Calibri"/>
              </a:rPr>
              <a:t>Поиск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в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spc="-30" dirty="0">
                <a:latin typeface="Calibri"/>
                <a:cs typeface="Calibri"/>
              </a:rPr>
              <a:t>какой-</a:t>
            </a:r>
            <a:r>
              <a:rPr sz="2200" dirty="0">
                <a:latin typeface="Calibri"/>
                <a:cs typeface="Calibri"/>
              </a:rPr>
              <a:t>либо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области,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ограниченной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объектом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spc="-50" dirty="0">
                <a:latin typeface="Calibri"/>
                <a:cs typeface="Calibri"/>
              </a:rPr>
              <a:t>и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ts val="2570"/>
              </a:lnSpc>
            </a:pPr>
            <a:r>
              <a:rPr sz="2200" spc="-10" dirty="0" err="1">
                <a:latin typeface="Calibri"/>
                <a:cs typeface="Calibri"/>
              </a:rPr>
              <a:t>предметом</a:t>
            </a:r>
            <a:r>
              <a:rPr sz="2200" spc="-114" dirty="0">
                <a:latin typeface="Calibri"/>
                <a:cs typeface="Calibri"/>
              </a:rPr>
              <a:t> </a:t>
            </a:r>
            <a:r>
              <a:rPr sz="2200" spc="-10" dirty="0" err="1" smtClean="0">
                <a:latin typeface="Calibri"/>
                <a:cs typeface="Calibri"/>
              </a:rPr>
              <a:t>исследования</a:t>
            </a:r>
            <a:endParaRPr sz="2200" dirty="0">
              <a:latin typeface="Calibri"/>
              <a:cs typeface="Calibri"/>
            </a:endParaRPr>
          </a:p>
          <a:p>
            <a:pPr marL="12700" marR="744220">
              <a:lnSpc>
                <a:spcPts val="6170"/>
              </a:lnSpc>
              <a:spcBef>
                <a:spcPts val="725"/>
              </a:spcBef>
            </a:pPr>
            <a:r>
              <a:rPr sz="2200" spc="-20" dirty="0">
                <a:latin typeface="Calibri"/>
                <a:cs typeface="Calibri"/>
              </a:rPr>
              <a:t>Определённая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dirty="0" err="1">
                <a:latin typeface="Calibri"/>
                <a:cs typeface="Calibri"/>
              </a:rPr>
              <a:t>логика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spc="-10" dirty="0" err="1" smtClean="0">
                <a:latin typeface="Calibri"/>
                <a:cs typeface="Calibri"/>
              </a:rPr>
              <a:t>исследования</a:t>
            </a:r>
            <a:endParaRPr lang="ru-RU" sz="2200" spc="-10" dirty="0" smtClean="0">
              <a:latin typeface="Calibri"/>
              <a:cs typeface="Calibri"/>
            </a:endParaRPr>
          </a:p>
          <a:p>
            <a:pPr marL="12700" marR="744220">
              <a:lnSpc>
                <a:spcPts val="6170"/>
              </a:lnSpc>
              <a:spcBef>
                <a:spcPts val="725"/>
              </a:spcBef>
            </a:pPr>
            <a:r>
              <a:rPr sz="2200" spc="-10" dirty="0" err="1" smtClean="0">
                <a:latin typeface="Calibri"/>
                <a:cs typeface="Calibri"/>
              </a:rPr>
              <a:t>Ориентация</a:t>
            </a:r>
            <a:r>
              <a:rPr sz="2200" spc="-35" dirty="0" smtClean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не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на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получение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нового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знания,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а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на</a:t>
            </a:r>
            <a:endParaRPr sz="2200" dirty="0">
              <a:latin typeface="Calibri"/>
              <a:cs typeface="Calibri"/>
            </a:endParaRPr>
          </a:p>
          <a:p>
            <a:pPr marL="12700">
              <a:lnSpc>
                <a:spcPts val="1710"/>
              </a:lnSpc>
            </a:pPr>
            <a:r>
              <a:rPr sz="2200" dirty="0" err="1" smtClean="0">
                <a:latin typeface="Calibri"/>
                <a:cs typeface="Calibri"/>
              </a:rPr>
              <a:t>исследовательску</a:t>
            </a:r>
            <a:r>
              <a:rPr lang="ru-RU" sz="2200" dirty="0" err="1" smtClean="0">
                <a:latin typeface="Calibri"/>
                <a:cs typeface="Calibri"/>
              </a:rPr>
              <a:t>ю</a:t>
            </a:r>
            <a:r>
              <a:rPr sz="2200" spc="140" dirty="0" smtClean="0">
                <a:latin typeface="Calibri"/>
                <a:cs typeface="Calibri"/>
              </a:rPr>
              <a:t> </a:t>
            </a:r>
            <a:r>
              <a:rPr sz="2200" spc="-10" dirty="0" err="1" smtClean="0">
                <a:latin typeface="Calibri"/>
                <a:cs typeface="Calibri"/>
              </a:rPr>
              <a:t>пробу</a:t>
            </a:r>
            <a:endParaRPr sz="2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8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200" spc="-10" dirty="0" err="1">
                <a:latin typeface="Calibri"/>
                <a:cs typeface="Calibri"/>
              </a:rPr>
              <a:t>Неутилитарная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spc="-10" dirty="0" err="1" smtClean="0">
                <a:latin typeface="Calibri"/>
                <a:cs typeface="Calibri"/>
              </a:rPr>
              <a:t>деятельность</a:t>
            </a:r>
            <a:endParaRPr sz="2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2772" y="40005"/>
            <a:ext cx="7402195" cy="1138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3795"/>
              </a:lnSpc>
            </a:pPr>
            <a:r>
              <a:rPr sz="4000" dirty="0">
                <a:latin typeface="Calibri"/>
                <a:cs typeface="Calibri"/>
              </a:rPr>
              <a:t>Основные</a:t>
            </a:r>
            <a:r>
              <a:rPr sz="4000" spc="-130" dirty="0">
                <a:latin typeface="Calibri"/>
                <a:cs typeface="Calibri"/>
              </a:rPr>
              <a:t> </a:t>
            </a:r>
            <a:r>
              <a:rPr sz="4000" spc="-10" dirty="0">
                <a:latin typeface="Calibri"/>
                <a:cs typeface="Calibri"/>
              </a:rPr>
              <a:t>требования</a:t>
            </a:r>
            <a:r>
              <a:rPr sz="4000" spc="-130" dirty="0">
                <a:latin typeface="Calibri"/>
                <a:cs typeface="Calibri"/>
              </a:rPr>
              <a:t> </a:t>
            </a:r>
            <a:r>
              <a:rPr sz="4000" dirty="0">
                <a:latin typeface="Calibri"/>
                <a:cs typeface="Calibri"/>
              </a:rPr>
              <a:t>к</a:t>
            </a:r>
            <a:r>
              <a:rPr sz="4000" spc="-120" dirty="0">
                <a:latin typeface="Calibri"/>
                <a:cs typeface="Calibri"/>
              </a:rPr>
              <a:t> </a:t>
            </a:r>
            <a:r>
              <a:rPr sz="4000" spc="-10" dirty="0">
                <a:latin typeface="Calibri"/>
                <a:cs typeface="Calibri"/>
              </a:rPr>
              <a:t>учебному</a:t>
            </a:r>
            <a:endParaRPr sz="400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165"/>
              </a:spcBef>
            </a:pPr>
            <a:r>
              <a:rPr sz="4000" spc="-10" dirty="0">
                <a:latin typeface="Calibri"/>
                <a:cs typeface="Calibri"/>
              </a:rPr>
              <a:t>проекту</a:t>
            </a:r>
            <a:endParaRPr sz="40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30200" y="1363192"/>
            <a:ext cx="8407400" cy="4744889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353695" indent="-341630">
              <a:lnSpc>
                <a:spcPct val="100000"/>
              </a:lnSpc>
              <a:spcBef>
                <a:spcPts val="600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000" dirty="0">
                <a:latin typeface="Calibri"/>
                <a:cs typeface="Calibri"/>
              </a:rPr>
              <a:t>Работа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над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проектом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направлена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на разрешение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конкретной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b="1" spc="-60" dirty="0">
                <a:latin typeface="Arial"/>
                <a:cs typeface="Arial"/>
              </a:rPr>
              <a:t>проблемы</a:t>
            </a:r>
            <a:r>
              <a:rPr sz="2000" spc="-6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  <a:p>
            <a:pPr marL="353695" indent="-341630">
              <a:lnSpc>
                <a:spcPts val="2395"/>
              </a:lnSpc>
              <a:spcBef>
                <a:spcPts val="505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000" b="1" spc="-160" dirty="0">
                <a:latin typeface="Arial"/>
                <a:cs typeface="Arial"/>
              </a:rPr>
              <a:t>Планирование</a:t>
            </a:r>
            <a:r>
              <a:rPr sz="2000" b="1" spc="-155" dirty="0">
                <a:latin typeface="Arial"/>
                <a:cs typeface="Arial"/>
              </a:rPr>
              <a:t> </a:t>
            </a:r>
            <a:r>
              <a:rPr sz="2000" dirty="0" err="1">
                <a:latin typeface="Calibri"/>
                <a:cs typeface="Calibri"/>
              </a:rPr>
              <a:t>действий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lang="ru-RU" sz="2000" spc="-30" dirty="0">
                <a:latin typeface="Calibri"/>
                <a:cs typeface="Calibri"/>
              </a:rPr>
              <a:t>(</a:t>
            </a:r>
            <a:r>
              <a:rPr sz="2000" spc="-30" dirty="0" err="1" smtClean="0">
                <a:latin typeface="Calibri"/>
                <a:cs typeface="Calibri"/>
              </a:rPr>
              <a:t>перечень</a:t>
            </a:r>
            <a:r>
              <a:rPr sz="2000" spc="-15" dirty="0" smtClean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конкретных действий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с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указанием</a:t>
            </a:r>
            <a:endParaRPr sz="2000" dirty="0">
              <a:latin typeface="Calibri"/>
              <a:cs typeface="Calibri"/>
            </a:endParaRPr>
          </a:p>
          <a:p>
            <a:pPr marL="355600">
              <a:lnSpc>
                <a:spcPts val="2395"/>
              </a:lnSpc>
            </a:pPr>
            <a:r>
              <a:rPr sz="2000" i="1" dirty="0">
                <a:latin typeface="Calibri"/>
                <a:cs typeface="Calibri"/>
              </a:rPr>
              <a:t>результатов</a:t>
            </a:r>
            <a:r>
              <a:rPr sz="2000" i="1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и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сроков</a:t>
            </a:r>
            <a:r>
              <a:rPr sz="2000" spc="-10" dirty="0">
                <a:latin typeface="Calibri"/>
                <a:cs typeface="Calibri"/>
              </a:rPr>
              <a:t>).</a:t>
            </a:r>
            <a:endParaRPr sz="2000" dirty="0">
              <a:latin typeface="Calibri"/>
              <a:cs typeface="Calibri"/>
            </a:endParaRPr>
          </a:p>
          <a:p>
            <a:pPr marL="355600" marR="1245235" indent="-342900">
              <a:lnSpc>
                <a:spcPts val="2380"/>
              </a:lnSpc>
              <a:spcBef>
                <a:spcPts val="615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000" spc="-10" dirty="0">
                <a:latin typeface="Calibri"/>
                <a:cs typeface="Calibri"/>
              </a:rPr>
              <a:t>Необходимость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исследовательской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работы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0" dirty="0">
                <a:latin typeface="Calibri"/>
                <a:cs typeface="Calibri"/>
              </a:rPr>
              <a:t>(</a:t>
            </a:r>
            <a:r>
              <a:rPr sz="2000" b="1" spc="-100" dirty="0">
                <a:latin typeface="Arial"/>
                <a:cs typeface="Arial"/>
              </a:rPr>
              <a:t>поиск</a:t>
            </a:r>
            <a:r>
              <a:rPr sz="2000" spc="-100" dirty="0">
                <a:latin typeface="Calibri"/>
                <a:cs typeface="Calibri"/>
              </a:rPr>
              <a:t>,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обработка, </a:t>
            </a:r>
            <a:r>
              <a:rPr sz="2000" dirty="0">
                <a:latin typeface="Calibri"/>
                <a:cs typeface="Calibri"/>
              </a:rPr>
              <a:t>осмысление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и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представление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65" dirty="0" err="1" smtClean="0">
                <a:latin typeface="Calibri"/>
                <a:cs typeface="Calibri"/>
              </a:rPr>
              <a:t>информации</a:t>
            </a:r>
            <a:r>
              <a:rPr lang="ru-RU" sz="2000" spc="-570" dirty="0" smtClean="0">
                <a:latin typeface="Calibri"/>
                <a:cs typeface="Calibri"/>
              </a:rPr>
              <a:t>)</a:t>
            </a:r>
          </a:p>
          <a:p>
            <a:pPr marL="355600" marR="1245235" indent="-342900">
              <a:lnSpc>
                <a:spcPts val="2380"/>
              </a:lnSpc>
              <a:spcBef>
                <a:spcPts val="615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000" spc="-20" dirty="0" err="1" smtClean="0">
                <a:latin typeface="Calibri"/>
                <a:cs typeface="Calibri"/>
              </a:rPr>
              <a:t>Результатом</a:t>
            </a:r>
            <a:r>
              <a:rPr sz="2000" spc="-10" dirty="0" smtClean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работы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над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проектом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является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b="1" spc="-125" dirty="0">
                <a:latin typeface="Arial"/>
                <a:cs typeface="Arial"/>
              </a:rPr>
              <a:t>продукт</a:t>
            </a:r>
            <a:r>
              <a:rPr sz="2000" spc="-125" dirty="0">
                <a:latin typeface="Calibri"/>
                <a:cs typeface="Calibri"/>
              </a:rPr>
              <a:t>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который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создается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0" dirty="0">
                <a:latin typeface="Calibri"/>
                <a:cs typeface="Calibri"/>
              </a:rPr>
              <a:t>в </a:t>
            </a:r>
            <a:r>
              <a:rPr sz="2000" spc="-20" dirty="0">
                <a:latin typeface="Calibri"/>
                <a:cs typeface="Calibri"/>
              </a:rPr>
              <a:t>ходе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решения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 err="1" smtClean="0">
                <a:latin typeface="Calibri"/>
                <a:cs typeface="Calibri"/>
              </a:rPr>
              <a:t>проблемы</a:t>
            </a:r>
            <a:endParaRPr sz="2000" dirty="0">
              <a:latin typeface="Calibri"/>
              <a:cs typeface="Calibri"/>
            </a:endParaRPr>
          </a:p>
          <a:p>
            <a:pPr marL="355600" marR="53340" indent="-342900">
              <a:lnSpc>
                <a:spcPct val="99800"/>
              </a:lnSpc>
              <a:spcBef>
                <a:spcPts val="434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000" dirty="0">
                <a:latin typeface="Calibri"/>
                <a:cs typeface="Calibri"/>
              </a:rPr>
              <a:t>Представление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заказчику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и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 err="1" smtClean="0">
                <a:latin typeface="Calibri"/>
                <a:cs typeface="Calibri"/>
              </a:rPr>
              <a:t>об</a:t>
            </a:r>
            <a:r>
              <a:rPr lang="ru-RU" sz="2000" dirty="0" err="1" smtClean="0">
                <a:latin typeface="Calibri"/>
                <a:cs typeface="Calibri"/>
              </a:rPr>
              <a:t>щ</a:t>
            </a:r>
            <a:r>
              <a:rPr sz="2000" dirty="0" err="1" smtClean="0">
                <a:latin typeface="Calibri"/>
                <a:cs typeface="Calibri"/>
              </a:rPr>
              <a:t>ественности</a:t>
            </a:r>
            <a:r>
              <a:rPr sz="2000" spc="40" dirty="0" smtClean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готового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продукта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0" dirty="0">
                <a:latin typeface="Calibri"/>
                <a:cs typeface="Calibri"/>
              </a:rPr>
              <a:t>с </a:t>
            </a:r>
            <a:r>
              <a:rPr sz="2000" dirty="0">
                <a:latin typeface="Calibri"/>
                <a:cs typeface="Calibri"/>
              </a:rPr>
              <a:t>обоснованием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эффективности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решения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поставленной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проблемы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lang="ru-RU" sz="2000" spc="-10" dirty="0" smtClean="0">
                <a:latin typeface="Calibri"/>
                <a:cs typeface="Calibri"/>
              </a:rPr>
              <a:t>(</a:t>
            </a:r>
            <a:r>
              <a:rPr lang="ru-RU" sz="2000" spc="-10" dirty="0" err="1" smtClean="0">
                <a:latin typeface="Calibri"/>
                <a:cs typeface="Calibri"/>
              </a:rPr>
              <a:t>защ</a:t>
            </a:r>
            <a:r>
              <a:rPr sz="2000" spc="-10" dirty="0" err="1" smtClean="0">
                <a:latin typeface="Calibri"/>
                <a:cs typeface="Calibri"/>
              </a:rPr>
              <a:t>ита</a:t>
            </a:r>
            <a:r>
              <a:rPr sz="2000" spc="-10" dirty="0" smtClean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проекта,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компьѐтерная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b="1" spc="-45" dirty="0">
                <a:latin typeface="Arial"/>
                <a:cs typeface="Arial"/>
              </a:rPr>
              <a:t>презентация</a:t>
            </a:r>
            <a:r>
              <a:rPr sz="2000" spc="-45" dirty="0">
                <a:latin typeface="Calibri"/>
                <a:cs typeface="Calibri"/>
              </a:rPr>
              <a:t>).</a:t>
            </a:r>
            <a:endParaRPr sz="2000" dirty="0">
              <a:latin typeface="Calibri"/>
              <a:cs typeface="Calibri"/>
            </a:endParaRPr>
          </a:p>
          <a:p>
            <a:pPr marL="355600" marR="840105" indent="-343535">
              <a:lnSpc>
                <a:spcPct val="99800"/>
              </a:lnSpc>
              <a:spcBef>
                <a:spcPts val="495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lang="ru-RU" sz="2000" spc="55" dirty="0">
                <a:latin typeface="Calibri"/>
                <a:cs typeface="Calibri"/>
              </a:rPr>
              <a:t>и</a:t>
            </a:r>
            <a:r>
              <a:rPr sz="2000" spc="55" dirty="0" err="1" smtClean="0">
                <a:latin typeface="Calibri"/>
                <a:cs typeface="Calibri"/>
              </a:rPr>
              <a:t>тогом</a:t>
            </a:r>
            <a:r>
              <a:rPr sz="2000" spc="-50" dirty="0" smtClean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работы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является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b="1" spc="-200" dirty="0" err="1">
                <a:latin typeface="Arial"/>
                <a:cs typeface="Arial"/>
              </a:rPr>
              <a:t>портфолио</a:t>
            </a:r>
            <a:r>
              <a:rPr sz="2000" b="1" spc="-165" dirty="0">
                <a:latin typeface="Arial"/>
                <a:cs typeface="Arial"/>
              </a:rPr>
              <a:t> </a:t>
            </a:r>
            <a:r>
              <a:rPr lang="ru-RU" sz="2000" spc="-55" dirty="0">
                <a:latin typeface="Calibri"/>
                <a:cs typeface="Calibri"/>
              </a:rPr>
              <a:t>(</a:t>
            </a:r>
            <a:r>
              <a:rPr sz="2000" spc="-55" dirty="0" err="1" smtClean="0">
                <a:latin typeface="Calibri"/>
                <a:cs typeface="Calibri"/>
              </a:rPr>
              <a:t>папка</a:t>
            </a:r>
            <a:r>
              <a:rPr sz="2000" spc="-20" dirty="0" smtClean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в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которой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собраны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все </a:t>
            </a:r>
            <a:r>
              <a:rPr sz="2000" dirty="0">
                <a:latin typeface="Calibri"/>
                <a:cs typeface="Calibri"/>
              </a:rPr>
              <a:t>рабочие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материалы,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в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том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числе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черновики,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планы, </a:t>
            </a:r>
            <a:r>
              <a:rPr sz="2000" spc="-10" dirty="0" err="1">
                <a:latin typeface="Calibri"/>
                <a:cs typeface="Calibri"/>
              </a:rPr>
              <a:t>отчёты</a:t>
            </a:r>
            <a:r>
              <a:rPr sz="2000" spc="-10" dirty="0">
                <a:latin typeface="Arial"/>
                <a:cs typeface="Arial"/>
              </a:rPr>
              <a:t>- </a:t>
            </a:r>
            <a:r>
              <a:rPr sz="2000" spc="-10" dirty="0" err="1" smtClean="0">
                <a:latin typeface="Calibri"/>
                <a:cs typeface="Calibri"/>
              </a:rPr>
              <a:t>прило</a:t>
            </a:r>
            <a:r>
              <a:rPr lang="ru-RU" sz="2000" spc="-10" dirty="0" smtClean="0">
                <a:latin typeface="Calibri"/>
                <a:cs typeface="Calibri"/>
              </a:rPr>
              <a:t>ж</a:t>
            </a:r>
            <a:r>
              <a:rPr sz="2000" spc="-10" dirty="0" err="1" smtClean="0">
                <a:latin typeface="Calibri"/>
                <a:cs typeface="Calibri"/>
              </a:rPr>
              <a:t>ения</a:t>
            </a:r>
            <a:r>
              <a:rPr lang="ru-RU" sz="2000" spc="-10" dirty="0" smtClean="0">
                <a:latin typeface="Calibri"/>
                <a:cs typeface="Calibri"/>
              </a:rPr>
              <a:t>)</a:t>
            </a:r>
            <a:r>
              <a:rPr sz="2000" spc="-10" dirty="0" smtClean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  <a:p>
            <a:pPr marL="741045">
              <a:lnSpc>
                <a:spcPct val="100000"/>
              </a:lnSpc>
              <a:spcBef>
                <a:spcPts val="220"/>
              </a:spcBef>
            </a:pPr>
            <a:r>
              <a:rPr sz="2000" i="1" dirty="0">
                <a:solidFill>
                  <a:srgbClr val="C00000"/>
                </a:solidFill>
                <a:latin typeface="Garamond"/>
                <a:cs typeface="Garamond"/>
              </a:rPr>
              <a:t>Проблема</a:t>
            </a:r>
            <a:r>
              <a:rPr sz="2000" i="1" spc="-85" dirty="0">
                <a:solidFill>
                  <a:srgbClr val="C00000"/>
                </a:solidFill>
                <a:latin typeface="Garamond"/>
                <a:cs typeface="Garamond"/>
              </a:rPr>
              <a:t> </a:t>
            </a:r>
            <a:r>
              <a:rPr sz="2000" i="1" dirty="0">
                <a:solidFill>
                  <a:srgbClr val="C00000"/>
                </a:solidFill>
                <a:latin typeface="Garamond"/>
                <a:cs typeface="Garamond"/>
              </a:rPr>
              <a:t>–</a:t>
            </a:r>
            <a:r>
              <a:rPr sz="2000" i="1" spc="-5" dirty="0">
                <a:solidFill>
                  <a:srgbClr val="C00000"/>
                </a:solidFill>
                <a:latin typeface="Garamond"/>
                <a:cs typeface="Garamond"/>
              </a:rPr>
              <a:t> </a:t>
            </a:r>
            <a:r>
              <a:rPr sz="2000" i="1" dirty="0">
                <a:solidFill>
                  <a:srgbClr val="C00000"/>
                </a:solidFill>
                <a:latin typeface="Garamond"/>
                <a:cs typeface="Garamond"/>
              </a:rPr>
              <a:t>планирование</a:t>
            </a:r>
            <a:r>
              <a:rPr sz="2000" i="1" spc="-45" dirty="0">
                <a:solidFill>
                  <a:srgbClr val="C00000"/>
                </a:solidFill>
                <a:latin typeface="Garamond"/>
                <a:cs typeface="Garamond"/>
              </a:rPr>
              <a:t> </a:t>
            </a:r>
            <a:r>
              <a:rPr sz="2000" i="1" dirty="0">
                <a:solidFill>
                  <a:srgbClr val="C00000"/>
                </a:solidFill>
                <a:latin typeface="Garamond"/>
                <a:cs typeface="Garamond"/>
              </a:rPr>
              <a:t>–</a:t>
            </a:r>
            <a:r>
              <a:rPr sz="2000" i="1" spc="-5" dirty="0">
                <a:solidFill>
                  <a:srgbClr val="C00000"/>
                </a:solidFill>
                <a:latin typeface="Garamond"/>
                <a:cs typeface="Garamond"/>
              </a:rPr>
              <a:t> </a:t>
            </a:r>
            <a:r>
              <a:rPr sz="2000" i="1" spc="80" dirty="0">
                <a:solidFill>
                  <a:srgbClr val="C00000"/>
                </a:solidFill>
                <a:latin typeface="Garamond"/>
                <a:cs typeface="Garamond"/>
              </a:rPr>
              <a:t>поиск</a:t>
            </a:r>
            <a:r>
              <a:rPr sz="2000" i="1" spc="-85" dirty="0">
                <a:solidFill>
                  <a:srgbClr val="C00000"/>
                </a:solidFill>
                <a:latin typeface="Garamond"/>
                <a:cs typeface="Garamond"/>
              </a:rPr>
              <a:t> </a:t>
            </a:r>
            <a:r>
              <a:rPr sz="2000" i="1" dirty="0">
                <a:solidFill>
                  <a:srgbClr val="C00000"/>
                </a:solidFill>
                <a:latin typeface="Garamond"/>
                <a:cs typeface="Garamond"/>
              </a:rPr>
              <a:t>–</a:t>
            </a:r>
            <a:r>
              <a:rPr sz="2000" i="1" spc="-5" dirty="0">
                <a:solidFill>
                  <a:srgbClr val="C00000"/>
                </a:solidFill>
                <a:latin typeface="Garamond"/>
                <a:cs typeface="Garamond"/>
              </a:rPr>
              <a:t> </a:t>
            </a:r>
            <a:r>
              <a:rPr sz="2000" i="1" spc="65" dirty="0">
                <a:solidFill>
                  <a:srgbClr val="C00000"/>
                </a:solidFill>
                <a:latin typeface="Garamond"/>
                <a:cs typeface="Garamond"/>
              </a:rPr>
              <a:t>продукт</a:t>
            </a:r>
            <a:r>
              <a:rPr sz="2000" i="1" spc="-80" dirty="0">
                <a:solidFill>
                  <a:srgbClr val="C00000"/>
                </a:solidFill>
                <a:latin typeface="Garamond"/>
                <a:cs typeface="Garamond"/>
              </a:rPr>
              <a:t> </a:t>
            </a:r>
            <a:r>
              <a:rPr sz="2000" i="1" dirty="0">
                <a:solidFill>
                  <a:srgbClr val="C00000"/>
                </a:solidFill>
                <a:latin typeface="Garamond"/>
                <a:cs typeface="Garamond"/>
              </a:rPr>
              <a:t>–</a:t>
            </a:r>
            <a:r>
              <a:rPr sz="2000" i="1" spc="-5" dirty="0">
                <a:solidFill>
                  <a:srgbClr val="C00000"/>
                </a:solidFill>
                <a:latin typeface="Garamond"/>
                <a:cs typeface="Garamond"/>
              </a:rPr>
              <a:t> </a:t>
            </a:r>
            <a:r>
              <a:rPr sz="2000" i="1" spc="80" dirty="0">
                <a:solidFill>
                  <a:srgbClr val="C00000"/>
                </a:solidFill>
                <a:latin typeface="Garamond"/>
                <a:cs typeface="Garamond"/>
              </a:rPr>
              <a:t>презентация</a:t>
            </a:r>
            <a:r>
              <a:rPr sz="2000" i="1" spc="-45" dirty="0">
                <a:solidFill>
                  <a:srgbClr val="C00000"/>
                </a:solidFill>
                <a:latin typeface="Garamond"/>
                <a:cs typeface="Garamond"/>
              </a:rPr>
              <a:t> </a:t>
            </a:r>
            <a:r>
              <a:rPr sz="2000" i="1" dirty="0">
                <a:solidFill>
                  <a:srgbClr val="C00000"/>
                </a:solidFill>
                <a:latin typeface="Arial Narrow"/>
                <a:cs typeface="Arial Narrow"/>
              </a:rPr>
              <a:t>-</a:t>
            </a:r>
            <a:r>
              <a:rPr sz="2000" i="1" spc="35" dirty="0">
                <a:solidFill>
                  <a:srgbClr val="C00000"/>
                </a:solidFill>
                <a:latin typeface="Arial Narrow"/>
                <a:cs typeface="Arial Narrow"/>
              </a:rPr>
              <a:t> </a:t>
            </a:r>
            <a:r>
              <a:rPr sz="2000" i="1" spc="-10" dirty="0">
                <a:solidFill>
                  <a:srgbClr val="C00000"/>
                </a:solidFill>
                <a:latin typeface="Garamond"/>
                <a:cs typeface="Garamond"/>
              </a:rPr>
              <a:t>портфолио</a:t>
            </a:r>
            <a:endParaRPr sz="2000" dirty="0">
              <a:latin typeface="Garamond"/>
              <a:cs typeface="Garamon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59307" y="174752"/>
            <a:ext cx="7225385" cy="1285608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980440" marR="5080" indent="-388620">
              <a:lnSpc>
                <a:spcPts val="4970"/>
              </a:lnSpc>
              <a:spcBef>
                <a:spcPts val="25"/>
              </a:spcBef>
            </a:pPr>
            <a:r>
              <a:rPr spc="-30" dirty="0"/>
              <a:t>Требования</a:t>
            </a:r>
            <a:r>
              <a:rPr spc="10" dirty="0"/>
              <a:t> </a:t>
            </a:r>
            <a:r>
              <a:rPr dirty="0"/>
              <a:t>к</a:t>
            </a:r>
            <a:r>
              <a:rPr spc="45" dirty="0"/>
              <a:t> </a:t>
            </a:r>
            <a:r>
              <a:rPr dirty="0" err="1" smtClean="0"/>
              <a:t>содер</a:t>
            </a:r>
            <a:r>
              <a:rPr lang="ru-RU" dirty="0" smtClean="0"/>
              <a:t>ж</a:t>
            </a:r>
            <a:r>
              <a:rPr dirty="0" err="1" smtClean="0"/>
              <a:t>ани</a:t>
            </a:r>
            <a:r>
              <a:rPr lang="ru-RU" dirty="0" err="1" smtClean="0"/>
              <a:t>ю</a:t>
            </a:r>
            <a:r>
              <a:rPr spc="50" dirty="0" smtClean="0"/>
              <a:t> </a:t>
            </a:r>
            <a:r>
              <a:rPr spc="-50" dirty="0"/>
              <a:t>и </a:t>
            </a:r>
            <a:r>
              <a:rPr spc="-10" dirty="0"/>
              <a:t>направленности</a:t>
            </a:r>
            <a:r>
              <a:rPr spc="-165" dirty="0"/>
              <a:t> </a:t>
            </a:r>
            <a:r>
              <a:rPr spc="-10" dirty="0"/>
              <a:t>проекта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52705" marR="5080">
              <a:lnSpc>
                <a:spcPct val="100499"/>
              </a:lnSpc>
              <a:spcBef>
                <a:spcPts val="80"/>
              </a:spcBef>
            </a:pPr>
            <a:r>
              <a:rPr spc="-35" dirty="0"/>
              <a:t>Результат</a:t>
            </a:r>
            <a:r>
              <a:rPr spc="-90" dirty="0"/>
              <a:t> </a:t>
            </a:r>
            <a:r>
              <a:rPr dirty="0"/>
              <a:t>проектной</a:t>
            </a:r>
            <a:r>
              <a:rPr spc="-55" dirty="0"/>
              <a:t> </a:t>
            </a:r>
            <a:r>
              <a:rPr spc="-20" dirty="0" err="1"/>
              <a:t>деятельности</a:t>
            </a:r>
            <a:r>
              <a:rPr spc="-80" dirty="0"/>
              <a:t> </a:t>
            </a:r>
            <a:r>
              <a:rPr spc="-35" dirty="0" err="1" smtClean="0"/>
              <a:t>дол</a:t>
            </a:r>
            <a:r>
              <a:rPr lang="ru-RU" spc="-35" dirty="0" smtClean="0"/>
              <a:t>ж</a:t>
            </a:r>
            <a:r>
              <a:rPr spc="-35" dirty="0" err="1" smtClean="0"/>
              <a:t>ен</a:t>
            </a:r>
            <a:r>
              <a:rPr spc="-105" dirty="0" smtClean="0"/>
              <a:t> </a:t>
            </a:r>
            <a:r>
              <a:rPr spc="-10" dirty="0"/>
              <a:t>иметь </a:t>
            </a:r>
            <a:r>
              <a:rPr b="1" i="1" spc="-10" dirty="0">
                <a:solidFill>
                  <a:srgbClr val="C00000"/>
                </a:solidFill>
                <a:latin typeface="Calibri"/>
                <a:cs typeface="Calibri"/>
              </a:rPr>
              <a:t>практическую</a:t>
            </a:r>
            <a:r>
              <a:rPr b="1" i="1" spc="-4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i="1" spc="-10" dirty="0">
                <a:solidFill>
                  <a:srgbClr val="C00000"/>
                </a:solidFill>
                <a:latin typeface="Calibri"/>
                <a:cs typeface="Calibri"/>
              </a:rPr>
              <a:t>направленность </a:t>
            </a:r>
            <a:r>
              <a:rPr i="1" dirty="0">
                <a:latin typeface="Calibri"/>
                <a:cs typeface="Calibri"/>
              </a:rPr>
              <a:t>и</a:t>
            </a:r>
            <a:r>
              <a:rPr i="1" spc="-70" dirty="0">
                <a:latin typeface="Calibri"/>
                <a:cs typeface="Calibri"/>
              </a:rPr>
              <a:t> </a:t>
            </a:r>
            <a:r>
              <a:rPr i="1" spc="-10" dirty="0">
                <a:latin typeface="Calibri"/>
                <a:cs typeface="Calibri"/>
              </a:rPr>
              <a:t>представлен</a:t>
            </a:r>
            <a:r>
              <a:rPr i="1" spc="-60" dirty="0">
                <a:latin typeface="Calibri"/>
                <a:cs typeface="Calibri"/>
              </a:rPr>
              <a:t> </a:t>
            </a:r>
            <a:r>
              <a:rPr i="1" spc="-50" dirty="0">
                <a:latin typeface="Calibri"/>
                <a:cs typeface="Calibri"/>
              </a:rPr>
              <a:t>в </a:t>
            </a:r>
            <a:r>
              <a:rPr i="1" dirty="0">
                <a:latin typeface="Calibri"/>
                <a:cs typeface="Calibri"/>
              </a:rPr>
              <a:t>качестве</a:t>
            </a:r>
            <a:r>
              <a:rPr i="1" spc="-145" dirty="0">
                <a:latin typeface="Calibri"/>
                <a:cs typeface="Calibri"/>
              </a:rPr>
              <a:t> </a:t>
            </a:r>
            <a:r>
              <a:rPr b="1" i="1" dirty="0">
                <a:solidFill>
                  <a:srgbClr val="C00000"/>
                </a:solidFill>
                <a:latin typeface="Calibri"/>
                <a:cs typeface="Calibri"/>
              </a:rPr>
              <a:t>продукта</a:t>
            </a:r>
            <a:r>
              <a:rPr dirty="0"/>
              <a:t>.</a:t>
            </a:r>
            <a:r>
              <a:rPr spc="-90" dirty="0"/>
              <a:t> </a:t>
            </a:r>
            <a:r>
              <a:rPr spc="-20" dirty="0" err="1"/>
              <a:t>Продуктом</a:t>
            </a:r>
            <a:r>
              <a:rPr spc="-70" dirty="0"/>
              <a:t> </a:t>
            </a:r>
            <a:r>
              <a:rPr spc="-40" dirty="0" err="1" smtClean="0"/>
              <a:t>мо</a:t>
            </a:r>
            <a:r>
              <a:rPr lang="ru-RU" spc="-40" dirty="0" smtClean="0"/>
              <a:t>ж</a:t>
            </a:r>
            <a:r>
              <a:rPr spc="-40" dirty="0" err="1" smtClean="0"/>
              <a:t>ет</a:t>
            </a:r>
            <a:r>
              <a:rPr spc="-114" dirty="0" smtClean="0"/>
              <a:t> </a:t>
            </a:r>
            <a:r>
              <a:rPr spc="-10" dirty="0"/>
              <a:t>быть: </a:t>
            </a:r>
            <a:r>
              <a:rPr i="1" dirty="0">
                <a:latin typeface="Calibri"/>
                <a:cs typeface="Calibri"/>
              </a:rPr>
              <a:t>письменная</a:t>
            </a:r>
            <a:r>
              <a:rPr i="1" spc="-95" dirty="0">
                <a:latin typeface="Calibri"/>
                <a:cs typeface="Calibri"/>
              </a:rPr>
              <a:t> </a:t>
            </a:r>
            <a:r>
              <a:rPr i="1" dirty="0" err="1">
                <a:latin typeface="Calibri"/>
                <a:cs typeface="Calibri"/>
              </a:rPr>
              <a:t>работа</a:t>
            </a:r>
            <a:r>
              <a:rPr i="1" spc="-100" dirty="0">
                <a:latin typeface="Calibri"/>
                <a:cs typeface="Calibri"/>
              </a:rPr>
              <a:t> </a:t>
            </a:r>
            <a:r>
              <a:rPr spc="-70" dirty="0" err="1" smtClean="0"/>
              <a:t>эссе</a:t>
            </a:r>
            <a:r>
              <a:rPr spc="-70" dirty="0"/>
              <a:t>,</a:t>
            </a:r>
            <a:r>
              <a:rPr spc="-85" dirty="0"/>
              <a:t> </a:t>
            </a:r>
            <a:r>
              <a:rPr spc="-10" dirty="0"/>
              <a:t>аналитические</a:t>
            </a:r>
            <a:r>
              <a:rPr spc="-90" dirty="0"/>
              <a:t> </a:t>
            </a:r>
            <a:r>
              <a:rPr spc="-10" dirty="0"/>
              <a:t>материалы, </a:t>
            </a:r>
            <a:r>
              <a:rPr dirty="0"/>
              <a:t>обзорные</a:t>
            </a:r>
            <a:r>
              <a:rPr spc="-120" dirty="0"/>
              <a:t> </a:t>
            </a:r>
            <a:r>
              <a:rPr dirty="0"/>
              <a:t>материалы,</a:t>
            </a:r>
            <a:r>
              <a:rPr spc="-100" dirty="0"/>
              <a:t> </a:t>
            </a:r>
            <a:r>
              <a:rPr dirty="0"/>
              <a:t>отчёты</a:t>
            </a:r>
            <a:r>
              <a:rPr spc="-85" dirty="0"/>
              <a:t> </a:t>
            </a:r>
            <a:r>
              <a:rPr dirty="0"/>
              <a:t>о</a:t>
            </a:r>
            <a:r>
              <a:rPr spc="-125" dirty="0"/>
              <a:t> </a:t>
            </a:r>
            <a:r>
              <a:rPr spc="-10" dirty="0"/>
              <a:t>проведённых исследованиях</a:t>
            </a:r>
            <a:r>
              <a:rPr spc="-125" dirty="0"/>
              <a:t> </a:t>
            </a:r>
            <a:r>
              <a:rPr dirty="0"/>
              <a:t>и</a:t>
            </a:r>
            <a:r>
              <a:rPr spc="-40" dirty="0"/>
              <a:t> </a:t>
            </a:r>
            <a:r>
              <a:rPr lang="ru-RU" spc="-375" dirty="0" err="1" smtClean="0"/>
              <a:t>др</a:t>
            </a:r>
            <a:r>
              <a:rPr lang="ru-RU" spc="-375" dirty="0" smtClean="0"/>
              <a:t>)</a:t>
            </a:r>
            <a:r>
              <a:rPr spc="-375" dirty="0" smtClean="0"/>
              <a:t>;</a:t>
            </a:r>
            <a:r>
              <a:rPr spc="55" dirty="0" smtClean="0"/>
              <a:t> </a:t>
            </a:r>
            <a:r>
              <a:rPr i="1" spc="-10" dirty="0">
                <a:latin typeface="Calibri"/>
                <a:cs typeface="Calibri"/>
              </a:rPr>
              <a:t>художественная</a:t>
            </a:r>
            <a:r>
              <a:rPr i="1" spc="-15" dirty="0">
                <a:latin typeface="Calibri"/>
                <a:cs typeface="Calibri"/>
              </a:rPr>
              <a:t> </a:t>
            </a:r>
            <a:r>
              <a:rPr i="1" spc="-10" dirty="0">
                <a:latin typeface="Calibri"/>
                <a:cs typeface="Calibri"/>
              </a:rPr>
              <a:t>творческая </a:t>
            </a:r>
            <a:r>
              <a:rPr i="1" dirty="0" err="1">
                <a:latin typeface="Calibri"/>
                <a:cs typeface="Calibri"/>
              </a:rPr>
              <a:t>работа</a:t>
            </a:r>
            <a:r>
              <a:rPr i="1" spc="-160" dirty="0">
                <a:latin typeface="Calibri"/>
                <a:cs typeface="Calibri"/>
              </a:rPr>
              <a:t> </a:t>
            </a:r>
            <a:r>
              <a:rPr lang="ru-RU" spc="-215" dirty="0" smtClean="0"/>
              <a:t>(в</a:t>
            </a:r>
            <a:r>
              <a:rPr spc="-5" dirty="0" smtClean="0"/>
              <a:t> </a:t>
            </a:r>
            <a:r>
              <a:rPr spc="-10" dirty="0"/>
              <a:t>области</a:t>
            </a:r>
            <a:r>
              <a:rPr spc="-125" dirty="0"/>
              <a:t> </a:t>
            </a:r>
            <a:r>
              <a:rPr dirty="0"/>
              <a:t>литературы,</a:t>
            </a:r>
            <a:r>
              <a:rPr spc="-30" dirty="0"/>
              <a:t> </a:t>
            </a:r>
            <a:r>
              <a:rPr spc="-10" dirty="0"/>
              <a:t>музыки, изобразительного</a:t>
            </a:r>
            <a:r>
              <a:rPr spc="-110" dirty="0"/>
              <a:t> </a:t>
            </a:r>
            <a:r>
              <a:rPr dirty="0"/>
              <a:t>искусства,</a:t>
            </a:r>
            <a:r>
              <a:rPr spc="-90" dirty="0"/>
              <a:t> </a:t>
            </a:r>
            <a:r>
              <a:rPr dirty="0" err="1"/>
              <a:t>экранных</a:t>
            </a:r>
            <a:r>
              <a:rPr spc="-75" dirty="0"/>
              <a:t> </a:t>
            </a:r>
            <a:r>
              <a:rPr spc="-10" dirty="0" err="1" smtClean="0"/>
              <a:t>искусств</a:t>
            </a:r>
            <a:r>
              <a:rPr lang="ru-RU" spc="-10" dirty="0" smtClean="0"/>
              <a:t>)</a:t>
            </a:r>
            <a:r>
              <a:rPr spc="-10" dirty="0" smtClean="0"/>
              <a:t>; </a:t>
            </a:r>
            <a:r>
              <a:rPr i="1" dirty="0">
                <a:latin typeface="Calibri"/>
                <a:cs typeface="Calibri"/>
              </a:rPr>
              <a:t>макет</a:t>
            </a:r>
            <a:r>
              <a:rPr i="1" spc="-12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или</a:t>
            </a:r>
            <a:r>
              <a:rPr i="1" spc="-11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иное</a:t>
            </a:r>
            <a:r>
              <a:rPr i="1" spc="-114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конструкторское</a:t>
            </a:r>
            <a:r>
              <a:rPr i="1" spc="-65" dirty="0">
                <a:latin typeface="Calibri"/>
                <a:cs typeface="Calibri"/>
              </a:rPr>
              <a:t> </a:t>
            </a:r>
            <a:r>
              <a:rPr i="1" spc="-10" dirty="0">
                <a:latin typeface="Calibri"/>
                <a:cs typeface="Calibri"/>
              </a:rPr>
              <a:t>изделие</a:t>
            </a:r>
            <a:r>
              <a:rPr spc="-10" dirty="0"/>
              <a:t>; </a:t>
            </a:r>
            <a:r>
              <a:rPr i="1" dirty="0">
                <a:latin typeface="Calibri"/>
                <a:cs typeface="Calibri"/>
              </a:rPr>
              <a:t>отчётные</a:t>
            </a:r>
            <a:r>
              <a:rPr i="1" spc="-50" dirty="0">
                <a:latin typeface="Calibri"/>
                <a:cs typeface="Calibri"/>
              </a:rPr>
              <a:t> </a:t>
            </a:r>
            <a:r>
              <a:rPr i="1" spc="-10" dirty="0">
                <a:latin typeface="Calibri"/>
                <a:cs typeface="Calibri"/>
              </a:rPr>
              <a:t>материалы</a:t>
            </a:r>
            <a:r>
              <a:rPr i="1" spc="-9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по</a:t>
            </a:r>
            <a:r>
              <a:rPr i="1" spc="-50" dirty="0">
                <a:latin typeface="Calibri"/>
                <a:cs typeface="Calibri"/>
              </a:rPr>
              <a:t> </a:t>
            </a:r>
            <a:r>
              <a:rPr i="1" spc="-10" dirty="0">
                <a:latin typeface="Calibri"/>
                <a:cs typeface="Calibri"/>
              </a:rPr>
              <a:t>социальному</a:t>
            </a:r>
            <a:r>
              <a:rPr i="1" spc="-130" dirty="0">
                <a:latin typeface="Calibri"/>
                <a:cs typeface="Calibri"/>
              </a:rPr>
              <a:t> </a:t>
            </a:r>
            <a:r>
              <a:rPr i="1" spc="-10" dirty="0" err="1">
                <a:latin typeface="Calibri"/>
                <a:cs typeface="Calibri"/>
              </a:rPr>
              <a:t>проекту</a:t>
            </a:r>
            <a:r>
              <a:rPr i="1" spc="-10" dirty="0">
                <a:latin typeface="Calibri"/>
                <a:cs typeface="Calibri"/>
              </a:rPr>
              <a:t> </a:t>
            </a:r>
            <a:r>
              <a:rPr lang="ru-RU" spc="-50" dirty="0" smtClean="0"/>
              <a:t>(т</a:t>
            </a:r>
            <a:r>
              <a:rPr spc="-50" dirty="0" err="1" smtClean="0"/>
              <a:t>ексты</a:t>
            </a:r>
            <a:r>
              <a:rPr spc="-50" dirty="0"/>
              <a:t>,</a:t>
            </a:r>
            <a:r>
              <a:rPr spc="-25" dirty="0"/>
              <a:t> </a:t>
            </a:r>
            <a:r>
              <a:rPr spc="-40" dirty="0"/>
              <a:t>мультимедиа</a:t>
            </a:r>
            <a:r>
              <a:rPr spc="-100" dirty="0"/>
              <a:t> </a:t>
            </a:r>
            <a:r>
              <a:rPr dirty="0"/>
              <a:t>и</a:t>
            </a:r>
            <a:r>
              <a:rPr spc="-35" dirty="0"/>
              <a:t> </a:t>
            </a:r>
            <a:r>
              <a:rPr lang="ru-RU" spc="-509" dirty="0" err="1" smtClean="0"/>
              <a:t>др</a:t>
            </a:r>
            <a:r>
              <a:rPr lang="ru-RU" spc="-509" dirty="0" smtClean="0"/>
              <a:t>)</a:t>
            </a:r>
            <a:endParaRPr spc="-509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46301" y="180593"/>
            <a:ext cx="587756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Пример</a:t>
            </a:r>
            <a:r>
              <a:rPr spc="-165" dirty="0"/>
              <a:t> </a:t>
            </a:r>
            <a:r>
              <a:rPr dirty="0"/>
              <a:t>структуры</a:t>
            </a:r>
            <a:r>
              <a:rPr spc="-155" dirty="0"/>
              <a:t> </a:t>
            </a:r>
            <a:r>
              <a:rPr spc="-10" dirty="0"/>
              <a:t>проекта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92809" y="802589"/>
            <a:ext cx="5062855" cy="55499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33575">
              <a:lnSpc>
                <a:spcPct val="100000"/>
              </a:lnSpc>
              <a:spcBef>
                <a:spcPts val="95"/>
              </a:spcBef>
            </a:pPr>
            <a:r>
              <a:rPr sz="2800" spc="-140" dirty="0">
                <a:latin typeface="Calibri"/>
                <a:cs typeface="Calibri"/>
              </a:rPr>
              <a:t>эпо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320" dirty="0">
                <a:latin typeface="Calibri"/>
                <a:cs typeface="Calibri"/>
              </a:rPr>
              <a:t>АяВя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Леонтович</a:t>
            </a:r>
            <a:r>
              <a:rPr sz="2800" spc="-30" dirty="0">
                <a:latin typeface="Calibri"/>
                <a:cs typeface="Calibri"/>
              </a:rPr>
              <a:t>у</a:t>
            </a:r>
            <a:r>
              <a:rPr sz="2800" spc="-1145" dirty="0">
                <a:latin typeface="Calibri"/>
                <a:cs typeface="Calibri"/>
              </a:rPr>
              <a:t>ю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05"/>
              </a:spcBef>
            </a:pPr>
            <a:r>
              <a:rPr sz="1300" b="1" spc="-120" dirty="0">
                <a:latin typeface="Arial"/>
                <a:cs typeface="Arial"/>
              </a:rPr>
              <a:t>Постановка</a:t>
            </a:r>
            <a:r>
              <a:rPr sz="1300" b="1" spc="70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проблемы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300" b="1" spc="-100" dirty="0">
                <a:latin typeface="Arial"/>
                <a:cs typeface="Arial"/>
              </a:rPr>
              <a:t>Определение</a:t>
            </a:r>
            <a:r>
              <a:rPr sz="1300" b="1" spc="35" dirty="0">
                <a:latin typeface="Arial"/>
                <a:cs typeface="Arial"/>
              </a:rPr>
              <a:t> </a:t>
            </a:r>
            <a:r>
              <a:rPr sz="1300" b="1" spc="-110" dirty="0">
                <a:latin typeface="Arial"/>
                <a:cs typeface="Arial"/>
              </a:rPr>
              <a:t>цели</a:t>
            </a:r>
            <a:r>
              <a:rPr sz="1300" b="1" spc="-20" dirty="0">
                <a:latin typeface="Arial"/>
                <a:cs typeface="Arial"/>
              </a:rPr>
              <a:t> </a:t>
            </a:r>
            <a:r>
              <a:rPr sz="1300" b="1" spc="-85" dirty="0">
                <a:latin typeface="Arial"/>
                <a:cs typeface="Arial"/>
              </a:rPr>
              <a:t>и</a:t>
            </a:r>
            <a:r>
              <a:rPr sz="1300" b="1" spc="-15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задач.</a:t>
            </a:r>
            <a:endParaRPr sz="1300">
              <a:latin typeface="Arial"/>
              <a:cs typeface="Arial"/>
            </a:endParaRPr>
          </a:p>
          <a:p>
            <a:pPr marL="12700" marR="1962785">
              <a:lnSpc>
                <a:spcPct val="294700"/>
              </a:lnSpc>
              <a:spcBef>
                <a:spcPts val="45"/>
              </a:spcBef>
            </a:pPr>
            <a:r>
              <a:rPr sz="1300" b="1" spc="-100" dirty="0">
                <a:latin typeface="Arial"/>
                <a:cs typeface="Arial"/>
              </a:rPr>
              <a:t>Определение</a:t>
            </a:r>
            <a:r>
              <a:rPr sz="1300" b="1" spc="70" dirty="0">
                <a:latin typeface="Arial"/>
                <a:cs typeface="Arial"/>
              </a:rPr>
              <a:t> </a:t>
            </a:r>
            <a:r>
              <a:rPr sz="1300" b="1" spc="-100" dirty="0">
                <a:latin typeface="Arial"/>
                <a:cs typeface="Arial"/>
              </a:rPr>
              <a:t>критериев</a:t>
            </a:r>
            <a:r>
              <a:rPr sz="1300" b="1" spc="80" dirty="0">
                <a:latin typeface="Arial"/>
                <a:cs typeface="Arial"/>
              </a:rPr>
              <a:t> </a:t>
            </a:r>
            <a:r>
              <a:rPr sz="1300" b="1" spc="-130" dirty="0">
                <a:latin typeface="Arial"/>
                <a:cs typeface="Arial"/>
              </a:rPr>
              <a:t>результативности </a:t>
            </a:r>
            <a:r>
              <a:rPr sz="1300" b="1" spc="-114" dirty="0">
                <a:latin typeface="Arial"/>
                <a:cs typeface="Arial"/>
              </a:rPr>
              <a:t>Создание</a:t>
            </a:r>
            <a:r>
              <a:rPr sz="1300" b="1" spc="30" dirty="0">
                <a:latin typeface="Arial"/>
                <a:cs typeface="Arial"/>
              </a:rPr>
              <a:t> </a:t>
            </a:r>
            <a:r>
              <a:rPr sz="1300" b="1" spc="-85" dirty="0">
                <a:latin typeface="Arial"/>
                <a:cs typeface="Arial"/>
              </a:rPr>
              <a:t>концепции</a:t>
            </a:r>
            <a:r>
              <a:rPr sz="1300" b="1" spc="65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проекта</a:t>
            </a:r>
            <a:endParaRPr sz="1300">
              <a:latin typeface="Arial"/>
              <a:cs typeface="Arial"/>
            </a:endParaRPr>
          </a:p>
          <a:p>
            <a:pPr marL="12700" marR="2557145">
              <a:lnSpc>
                <a:spcPct val="297400"/>
              </a:lnSpc>
              <a:spcBef>
                <a:spcPts val="65"/>
              </a:spcBef>
            </a:pPr>
            <a:r>
              <a:rPr sz="1300" b="1" spc="-100" dirty="0">
                <a:latin typeface="Arial"/>
                <a:cs typeface="Arial"/>
              </a:rPr>
              <a:t>Определение</a:t>
            </a:r>
            <a:r>
              <a:rPr sz="1300" b="1" spc="75" dirty="0">
                <a:latin typeface="Arial"/>
                <a:cs typeface="Arial"/>
              </a:rPr>
              <a:t> </a:t>
            </a:r>
            <a:r>
              <a:rPr sz="1300" b="1" spc="-135" dirty="0">
                <a:latin typeface="Arial"/>
                <a:cs typeface="Arial"/>
              </a:rPr>
              <a:t>доступных</a:t>
            </a:r>
            <a:r>
              <a:rPr sz="1300" b="1" spc="100" dirty="0">
                <a:latin typeface="Arial"/>
                <a:cs typeface="Arial"/>
              </a:rPr>
              <a:t> </a:t>
            </a:r>
            <a:r>
              <a:rPr sz="1300" b="1" spc="-125" dirty="0">
                <a:latin typeface="Arial"/>
                <a:cs typeface="Arial"/>
              </a:rPr>
              <a:t>ресурсов </a:t>
            </a:r>
            <a:r>
              <a:rPr sz="1300" b="1" spc="-114" dirty="0">
                <a:latin typeface="Arial"/>
                <a:cs typeface="Arial"/>
              </a:rPr>
              <a:t>План</a:t>
            </a:r>
            <a:r>
              <a:rPr sz="1300" b="1" dirty="0">
                <a:latin typeface="Arial"/>
                <a:cs typeface="Arial"/>
              </a:rPr>
              <a:t> </a:t>
            </a:r>
            <a:r>
              <a:rPr sz="1300" b="1" spc="-125" dirty="0">
                <a:latin typeface="Arial"/>
                <a:cs typeface="Arial"/>
              </a:rPr>
              <a:t>выполнения</a:t>
            </a:r>
            <a:r>
              <a:rPr sz="1300" b="1" spc="60" dirty="0">
                <a:latin typeface="Arial"/>
                <a:cs typeface="Arial"/>
              </a:rPr>
              <a:t> </a:t>
            </a:r>
            <a:r>
              <a:rPr sz="1300" b="1" spc="-10" dirty="0">
                <a:latin typeface="Arial"/>
                <a:cs typeface="Arial"/>
              </a:rPr>
              <a:t>проекта </a:t>
            </a:r>
            <a:r>
              <a:rPr sz="1300" b="1" spc="-110" dirty="0">
                <a:latin typeface="Arial"/>
                <a:cs typeface="Arial"/>
              </a:rPr>
              <a:t>Реализация</a:t>
            </a:r>
            <a:r>
              <a:rPr sz="1300" b="1" spc="10" dirty="0">
                <a:latin typeface="Arial"/>
                <a:cs typeface="Arial"/>
              </a:rPr>
              <a:t> </a:t>
            </a:r>
            <a:r>
              <a:rPr sz="1300" b="1" spc="-95" dirty="0">
                <a:latin typeface="Arial"/>
                <a:cs typeface="Arial"/>
              </a:rPr>
              <a:t>плана,</a:t>
            </a:r>
            <a:r>
              <a:rPr sz="1300" b="1" spc="15" dirty="0">
                <a:latin typeface="Arial"/>
                <a:cs typeface="Arial"/>
              </a:rPr>
              <a:t> </a:t>
            </a:r>
            <a:r>
              <a:rPr sz="1300" b="1" spc="-85" dirty="0">
                <a:latin typeface="Arial"/>
                <a:cs typeface="Arial"/>
              </a:rPr>
              <a:t>корректировка</a:t>
            </a:r>
            <a:endParaRPr sz="1300">
              <a:latin typeface="Arial"/>
              <a:cs typeface="Arial"/>
            </a:endParaRPr>
          </a:p>
          <a:p>
            <a:pPr marL="12700" marR="1933575">
              <a:lnSpc>
                <a:spcPts val="4710"/>
              </a:lnSpc>
              <a:spcBef>
                <a:spcPts val="370"/>
              </a:spcBef>
            </a:pPr>
            <a:r>
              <a:rPr sz="1300" b="1" spc="-85" dirty="0">
                <a:latin typeface="Arial"/>
                <a:cs typeface="Arial"/>
              </a:rPr>
              <a:t>Оценка</a:t>
            </a:r>
            <a:r>
              <a:rPr sz="1300" b="1" spc="-30" dirty="0">
                <a:latin typeface="Arial"/>
                <a:cs typeface="Arial"/>
              </a:rPr>
              <a:t> </a:t>
            </a:r>
            <a:r>
              <a:rPr sz="1300" b="1" spc="-145" dirty="0">
                <a:latin typeface="Arial"/>
                <a:cs typeface="Arial"/>
              </a:rPr>
              <a:t>эффективности</a:t>
            </a:r>
            <a:r>
              <a:rPr sz="1300" b="1" spc="65" dirty="0">
                <a:latin typeface="Arial"/>
                <a:cs typeface="Arial"/>
              </a:rPr>
              <a:t> </a:t>
            </a:r>
            <a:r>
              <a:rPr sz="1300" b="1" spc="-85" dirty="0">
                <a:latin typeface="Arial"/>
                <a:cs typeface="Arial"/>
              </a:rPr>
              <a:t>и</a:t>
            </a:r>
            <a:r>
              <a:rPr sz="1300" b="1" spc="-40" dirty="0">
                <a:latin typeface="Arial"/>
                <a:cs typeface="Arial"/>
              </a:rPr>
              <a:t> </a:t>
            </a:r>
            <a:r>
              <a:rPr sz="1300" b="1" spc="-120" dirty="0">
                <a:latin typeface="Arial"/>
                <a:cs typeface="Arial"/>
              </a:rPr>
              <a:t>результативности </a:t>
            </a:r>
            <a:r>
              <a:rPr sz="1300" b="1" spc="-10" dirty="0">
                <a:latin typeface="Arial"/>
                <a:cs typeface="Arial"/>
              </a:rPr>
              <a:t>Литература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35940" y="304038"/>
            <a:ext cx="7985125" cy="475361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2825750" marR="5080" indent="-2718435">
              <a:lnSpc>
                <a:spcPts val="4029"/>
              </a:lnSpc>
              <a:spcBef>
                <a:spcPts val="80"/>
              </a:spcBef>
            </a:pPr>
            <a:r>
              <a:rPr sz="3200" spc="-10" dirty="0">
                <a:latin typeface="Calibri"/>
                <a:cs typeface="Calibri"/>
              </a:rPr>
              <a:t>Требования</a:t>
            </a:r>
            <a:r>
              <a:rPr sz="3200" spc="4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к</a:t>
            </a:r>
            <a:r>
              <a:rPr sz="3200" spc="8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содершаниѐ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и</a:t>
            </a:r>
            <a:r>
              <a:rPr sz="3200" spc="3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направленности исследования</a:t>
            </a:r>
            <a:endParaRPr sz="3200" dirty="0">
              <a:latin typeface="Calibri"/>
              <a:cs typeface="Calibri"/>
            </a:endParaRPr>
          </a:p>
          <a:p>
            <a:pPr marL="12700" marR="574675">
              <a:lnSpc>
                <a:spcPct val="100899"/>
              </a:lnSpc>
              <a:spcBef>
                <a:spcPts val="2070"/>
              </a:spcBef>
            </a:pPr>
            <a:r>
              <a:rPr sz="3200" spc="-25" dirty="0">
                <a:latin typeface="Calibri"/>
                <a:cs typeface="Calibri"/>
              </a:rPr>
              <a:t>Результатом</a:t>
            </a:r>
            <a:r>
              <a:rPr sz="3200" spc="-6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учебно-исследовательской </a:t>
            </a:r>
            <a:r>
              <a:rPr sz="3200" dirty="0">
                <a:latin typeface="Calibri"/>
                <a:cs typeface="Calibri"/>
              </a:rPr>
              <a:t>деятельности</a:t>
            </a:r>
            <a:r>
              <a:rPr sz="3200" spc="-100" dirty="0">
                <a:latin typeface="Calibri"/>
                <a:cs typeface="Calibri"/>
              </a:rPr>
              <a:t> </a:t>
            </a:r>
            <a:r>
              <a:rPr sz="3200" spc="80" dirty="0">
                <a:latin typeface="Calibri"/>
                <a:cs typeface="Calibri"/>
              </a:rPr>
              <a:t>являѐтся</a:t>
            </a:r>
            <a:r>
              <a:rPr sz="3200" spc="-25" dirty="0">
                <a:latin typeface="Calibri"/>
                <a:cs typeface="Calibri"/>
              </a:rPr>
              <a:t> </a:t>
            </a:r>
            <a:r>
              <a:rPr sz="3200" b="1" spc="-285" dirty="0">
                <a:latin typeface="Arial"/>
                <a:cs typeface="Arial"/>
              </a:rPr>
              <a:t>обоснованные </a:t>
            </a:r>
            <a:r>
              <a:rPr sz="3200" b="1" spc="-375" dirty="0">
                <a:latin typeface="Arial"/>
                <a:cs typeface="Arial"/>
              </a:rPr>
              <a:t>выводы</a:t>
            </a:r>
            <a:r>
              <a:rPr sz="3200" b="1" spc="-195" dirty="0">
                <a:latin typeface="Arial"/>
                <a:cs typeface="Arial"/>
              </a:rPr>
              <a:t> </a:t>
            </a:r>
            <a:r>
              <a:rPr sz="3200" b="1" spc="-245" dirty="0">
                <a:latin typeface="Arial"/>
                <a:cs typeface="Arial"/>
              </a:rPr>
              <a:t>по</a:t>
            </a:r>
            <a:r>
              <a:rPr sz="3200" b="1" spc="-150" dirty="0">
                <a:latin typeface="Arial"/>
                <a:cs typeface="Arial"/>
              </a:rPr>
              <a:t> </a:t>
            </a:r>
            <a:r>
              <a:rPr sz="3200" b="1" spc="-245" dirty="0">
                <a:latin typeface="Arial"/>
                <a:cs typeface="Arial"/>
              </a:rPr>
              <a:t>логически</a:t>
            </a:r>
            <a:r>
              <a:rPr sz="3200" b="1" spc="-150" dirty="0">
                <a:latin typeface="Arial"/>
                <a:cs typeface="Arial"/>
              </a:rPr>
              <a:t> </a:t>
            </a:r>
            <a:r>
              <a:rPr sz="3200" b="1" spc="-195" dirty="0">
                <a:latin typeface="Arial"/>
                <a:cs typeface="Arial"/>
              </a:rPr>
              <a:t>доказанной</a:t>
            </a:r>
            <a:r>
              <a:rPr sz="3200" b="1" spc="-145" dirty="0">
                <a:latin typeface="Arial"/>
                <a:cs typeface="Arial"/>
              </a:rPr>
              <a:t> </a:t>
            </a:r>
            <a:r>
              <a:rPr sz="3200" b="1" spc="-50" dirty="0">
                <a:latin typeface="Arial"/>
                <a:cs typeface="Arial"/>
              </a:rPr>
              <a:t>и </a:t>
            </a:r>
            <a:r>
              <a:rPr sz="3200" b="1" spc="-254" dirty="0">
                <a:latin typeface="Arial"/>
                <a:cs typeface="Arial"/>
              </a:rPr>
              <a:t>экспериментально</a:t>
            </a:r>
            <a:r>
              <a:rPr sz="3200" b="1" spc="-100" dirty="0">
                <a:latin typeface="Arial"/>
                <a:cs typeface="Arial"/>
              </a:rPr>
              <a:t> </a:t>
            </a:r>
            <a:r>
              <a:rPr sz="3200" b="1" spc="-240" dirty="0" err="1">
                <a:latin typeface="Arial"/>
                <a:cs typeface="Arial"/>
              </a:rPr>
              <a:t>проверенной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lang="ru-RU" sz="3200" spc="-25" dirty="0">
                <a:latin typeface="Calibri"/>
                <a:cs typeface="Calibri"/>
              </a:rPr>
              <a:t>(</a:t>
            </a:r>
            <a:r>
              <a:rPr sz="3200" spc="-25" dirty="0" smtClean="0">
                <a:latin typeface="Calibri"/>
                <a:cs typeface="Calibri"/>
              </a:rPr>
              <a:t>и </a:t>
            </a:r>
            <a:r>
              <a:rPr sz="3200" dirty="0">
                <a:latin typeface="Calibri"/>
                <a:cs typeface="Calibri"/>
              </a:rPr>
              <a:t>выдвинутой </a:t>
            </a:r>
            <a:r>
              <a:rPr sz="3200" dirty="0" err="1">
                <a:latin typeface="Calibri"/>
                <a:cs typeface="Calibri"/>
              </a:rPr>
              <a:t>самим</a:t>
            </a:r>
            <a:r>
              <a:rPr sz="3200" spc="-20" dirty="0">
                <a:latin typeface="Calibri"/>
                <a:cs typeface="Calibri"/>
              </a:rPr>
              <a:t> </a:t>
            </a:r>
            <a:r>
              <a:rPr sz="3200" spc="-165" dirty="0" err="1" smtClean="0">
                <a:latin typeface="Calibri"/>
                <a:cs typeface="Calibri"/>
              </a:rPr>
              <a:t>учеником</a:t>
            </a:r>
            <a:r>
              <a:rPr lang="ru-RU" sz="3200" spc="-165" dirty="0" smtClean="0">
                <a:latin typeface="Calibri"/>
                <a:cs typeface="Calibri"/>
              </a:rPr>
              <a:t>)</a:t>
            </a:r>
            <a:r>
              <a:rPr sz="3200" spc="-10" dirty="0" smtClean="0">
                <a:latin typeface="Calibri"/>
                <a:cs typeface="Calibri"/>
              </a:rPr>
              <a:t> </a:t>
            </a:r>
            <a:r>
              <a:rPr sz="3200" b="1" spc="-220" dirty="0">
                <a:latin typeface="Arial"/>
                <a:cs typeface="Arial"/>
              </a:rPr>
              <a:t>гипотезе</a:t>
            </a:r>
            <a:r>
              <a:rPr sz="3200" b="1" spc="-145" dirty="0">
                <a:latin typeface="Arial"/>
                <a:cs typeface="Arial"/>
              </a:rPr>
              <a:t> </a:t>
            </a:r>
            <a:r>
              <a:rPr sz="3200" b="1" spc="-110" dirty="0">
                <a:latin typeface="Arial"/>
                <a:cs typeface="Arial"/>
              </a:rPr>
              <a:t>на </a:t>
            </a:r>
            <a:r>
              <a:rPr sz="3200" b="1" spc="-285" dirty="0">
                <a:latin typeface="Arial"/>
                <a:cs typeface="Arial"/>
              </a:rPr>
              <a:t>основе</a:t>
            </a:r>
            <a:r>
              <a:rPr sz="3200" b="1" spc="-165" dirty="0">
                <a:latin typeface="Arial"/>
                <a:cs typeface="Arial"/>
              </a:rPr>
              <a:t> </a:t>
            </a:r>
            <a:r>
              <a:rPr sz="3200" b="1" spc="-270" dirty="0">
                <a:latin typeface="Arial"/>
                <a:cs typeface="Arial"/>
              </a:rPr>
              <a:t>поставленной</a:t>
            </a:r>
            <a:r>
              <a:rPr sz="3200" b="1" spc="-145" dirty="0">
                <a:latin typeface="Arial"/>
                <a:cs typeface="Arial"/>
              </a:rPr>
              <a:t> </a:t>
            </a:r>
            <a:r>
              <a:rPr sz="3200" b="1" spc="-395" dirty="0">
                <a:latin typeface="Arial"/>
                <a:cs typeface="Arial"/>
              </a:rPr>
              <a:t>в</a:t>
            </a:r>
            <a:r>
              <a:rPr sz="3200" b="1" spc="-145" dirty="0">
                <a:latin typeface="Arial"/>
                <a:cs typeface="Arial"/>
              </a:rPr>
              <a:t> </a:t>
            </a:r>
            <a:r>
              <a:rPr sz="3200" b="1" spc="-275" dirty="0">
                <a:latin typeface="Arial"/>
                <a:cs typeface="Arial"/>
              </a:rPr>
              <a:t>исследовании </a:t>
            </a:r>
            <a:r>
              <a:rPr sz="3200" b="1" spc="-130" dirty="0">
                <a:latin typeface="Arial"/>
                <a:cs typeface="Arial"/>
              </a:rPr>
              <a:t>проблемы</a:t>
            </a:r>
            <a:r>
              <a:rPr sz="3200" spc="-130" dirty="0">
                <a:latin typeface="Calibri"/>
                <a:cs typeface="Calibri"/>
              </a:rPr>
              <a:t>.</a:t>
            </a:r>
            <a:endParaRPr sz="3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22526" y="266446"/>
            <a:ext cx="530098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Структура</a:t>
            </a:r>
            <a:r>
              <a:rPr spc="-204" dirty="0"/>
              <a:t> </a:t>
            </a:r>
            <a:r>
              <a:rPr spc="-10" dirty="0"/>
              <a:t>исследования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94333" y="889254"/>
            <a:ext cx="5053330" cy="53587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2151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(по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spc="-325" dirty="0">
                <a:latin typeface="Calibri"/>
                <a:cs typeface="Calibri"/>
              </a:rPr>
              <a:t>АяВя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100" dirty="0">
                <a:latin typeface="Calibri"/>
                <a:cs typeface="Calibri"/>
              </a:rPr>
              <a:t>Леонтовичую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39"/>
              </a:spcBef>
            </a:pPr>
            <a:r>
              <a:rPr sz="1400" b="1" spc="-120" dirty="0">
                <a:latin typeface="Arial"/>
                <a:cs typeface="Arial"/>
              </a:rPr>
              <a:t>Обоснование</a:t>
            </a:r>
            <a:r>
              <a:rPr sz="1400" b="1" spc="-105" dirty="0">
                <a:latin typeface="Arial"/>
                <a:cs typeface="Arial"/>
              </a:rPr>
              <a:t> </a:t>
            </a:r>
            <a:r>
              <a:rPr sz="1400" b="1" spc="-20" dirty="0">
                <a:latin typeface="Arial"/>
                <a:cs typeface="Arial"/>
              </a:rPr>
              <a:t>темы.</a:t>
            </a:r>
            <a:endParaRPr sz="1400">
              <a:latin typeface="Arial"/>
              <a:cs typeface="Arial"/>
            </a:endParaRPr>
          </a:p>
          <a:p>
            <a:pPr marL="12700" marR="3103245">
              <a:lnSpc>
                <a:spcPts val="5000"/>
              </a:lnSpc>
              <a:spcBef>
                <a:spcPts val="720"/>
              </a:spcBef>
            </a:pPr>
            <a:r>
              <a:rPr sz="1400" b="1" spc="-120" dirty="0">
                <a:latin typeface="Arial"/>
                <a:cs typeface="Arial"/>
              </a:rPr>
              <a:t>Постановка</a:t>
            </a:r>
            <a:r>
              <a:rPr sz="1400" b="1" spc="-140" dirty="0">
                <a:latin typeface="Arial"/>
                <a:cs typeface="Arial"/>
              </a:rPr>
              <a:t> </a:t>
            </a:r>
            <a:r>
              <a:rPr sz="1400" b="1" spc="-105" dirty="0">
                <a:latin typeface="Arial"/>
                <a:cs typeface="Arial"/>
              </a:rPr>
              <a:t>цели</a:t>
            </a:r>
            <a:r>
              <a:rPr sz="1400" b="1" spc="-65" dirty="0">
                <a:latin typeface="Arial"/>
                <a:cs typeface="Arial"/>
              </a:rPr>
              <a:t> </a:t>
            </a:r>
            <a:r>
              <a:rPr sz="1400" b="1" spc="-95" dirty="0">
                <a:latin typeface="Arial"/>
                <a:cs typeface="Arial"/>
              </a:rPr>
              <a:t>и</a:t>
            </a:r>
            <a:r>
              <a:rPr sz="1400" b="1" spc="-40" dirty="0">
                <a:latin typeface="Arial"/>
                <a:cs typeface="Arial"/>
              </a:rPr>
              <a:t> </a:t>
            </a:r>
            <a:r>
              <a:rPr sz="1400" b="1" spc="-90" dirty="0">
                <a:latin typeface="Arial"/>
                <a:cs typeface="Arial"/>
              </a:rPr>
              <a:t>задач </a:t>
            </a:r>
            <a:r>
              <a:rPr sz="1400" b="1" spc="-10" dirty="0">
                <a:latin typeface="Arial"/>
                <a:cs typeface="Arial"/>
              </a:rPr>
              <a:t>Гипотеза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94"/>
              </a:spcBef>
            </a:pPr>
            <a:r>
              <a:rPr sz="1400" b="1" spc="-10" dirty="0">
                <a:latin typeface="Arial"/>
                <a:cs typeface="Arial"/>
              </a:rPr>
              <a:t>Методика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b="1" spc="-150" dirty="0">
                <a:latin typeface="Arial"/>
                <a:cs typeface="Arial"/>
              </a:rPr>
              <a:t>Собственные</a:t>
            </a:r>
            <a:r>
              <a:rPr sz="1400" b="1" spc="-8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данные</a:t>
            </a:r>
            <a:endParaRPr sz="1400">
              <a:latin typeface="Arial"/>
              <a:cs typeface="Arial"/>
            </a:endParaRPr>
          </a:p>
          <a:p>
            <a:pPr marL="12700" marR="2513965">
              <a:lnSpc>
                <a:spcPts val="5010"/>
              </a:lnSpc>
              <a:spcBef>
                <a:spcPts val="715"/>
              </a:spcBef>
            </a:pPr>
            <a:r>
              <a:rPr sz="1400" b="1" spc="-120" dirty="0">
                <a:latin typeface="Arial"/>
                <a:cs typeface="Arial"/>
              </a:rPr>
              <a:t>Анализ</a:t>
            </a:r>
            <a:r>
              <a:rPr sz="1400" b="1" spc="-85" dirty="0">
                <a:latin typeface="Arial"/>
                <a:cs typeface="Arial"/>
              </a:rPr>
              <a:t> </a:t>
            </a:r>
            <a:r>
              <a:rPr sz="1400" b="1" spc="-130" dirty="0">
                <a:latin typeface="Arial"/>
                <a:cs typeface="Arial"/>
              </a:rPr>
              <a:t>полученных</a:t>
            </a:r>
            <a:r>
              <a:rPr sz="1400" b="1" spc="-60" dirty="0">
                <a:latin typeface="Arial"/>
                <a:cs typeface="Arial"/>
              </a:rPr>
              <a:t> </a:t>
            </a:r>
            <a:r>
              <a:rPr sz="1400" b="1" spc="-120" dirty="0">
                <a:latin typeface="Arial"/>
                <a:cs typeface="Arial"/>
              </a:rPr>
              <a:t>результатов </a:t>
            </a:r>
            <a:r>
              <a:rPr sz="1400" b="1" spc="-10" dirty="0">
                <a:latin typeface="Arial"/>
                <a:cs typeface="Arial"/>
              </a:rPr>
              <a:t>Выводы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85"/>
              </a:spcBef>
            </a:pPr>
            <a:r>
              <a:rPr sz="1400" b="1" spc="-10" dirty="0">
                <a:latin typeface="Arial"/>
                <a:cs typeface="Arial"/>
              </a:rPr>
              <a:t>Литература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13861" y="444195"/>
            <a:ext cx="272923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10" dirty="0"/>
              <a:t>Типы</a:t>
            </a:r>
            <a:r>
              <a:rPr sz="4400" spc="-229" dirty="0"/>
              <a:t> </a:t>
            </a:r>
            <a:r>
              <a:rPr sz="4400" spc="-20" dirty="0"/>
              <a:t>работ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1044346" y="1550288"/>
            <a:ext cx="2402205" cy="13589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spc="-65" dirty="0">
                <a:latin typeface="Arial"/>
                <a:cs typeface="Arial"/>
              </a:rPr>
              <a:t>Проектные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200" b="1" spc="-195" dirty="0">
                <a:latin typeface="Arial"/>
                <a:cs typeface="Arial"/>
              </a:rPr>
              <a:t>Исследовательские</a:t>
            </a:r>
            <a:endParaRPr sz="2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43660" y="4683074"/>
            <a:ext cx="639064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i="1" dirty="0" err="1">
                <a:solidFill>
                  <a:srgbClr val="C00000"/>
                </a:solidFill>
                <a:latin typeface="Calibri"/>
                <a:cs typeface="Calibri"/>
              </a:rPr>
              <a:t>Или</a:t>
            </a:r>
            <a:r>
              <a:rPr sz="3600" b="1" i="1" spc="-4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600" b="1" i="1" spc="-145" dirty="0" err="1" smtClean="0">
                <a:solidFill>
                  <a:srgbClr val="C00000"/>
                </a:solidFill>
                <a:latin typeface="Calibri"/>
                <a:cs typeface="Calibri"/>
              </a:rPr>
              <a:t>проект</a:t>
            </a:r>
            <a:r>
              <a:rPr sz="3600" b="1" i="1" spc="-20" dirty="0" smtClean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600" b="1" i="1" dirty="0">
                <a:solidFill>
                  <a:srgbClr val="C00000"/>
                </a:solidFill>
                <a:latin typeface="Calibri"/>
                <a:cs typeface="Calibri"/>
              </a:rPr>
              <a:t>или</a:t>
            </a:r>
            <a:r>
              <a:rPr sz="3600" b="1" i="1" spc="-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3600" b="1" i="1" spc="-10" dirty="0">
                <a:solidFill>
                  <a:srgbClr val="C00000"/>
                </a:solidFill>
                <a:latin typeface="Calibri"/>
                <a:cs typeface="Calibri"/>
              </a:rPr>
              <a:t>исследование!</a:t>
            </a:r>
            <a:endParaRPr sz="3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4875" y="315595"/>
            <a:ext cx="8459470" cy="1002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6245" marR="5080" indent="-424180">
              <a:lnSpc>
                <a:spcPct val="100000"/>
              </a:lnSpc>
              <a:spcBef>
                <a:spcPts val="100"/>
              </a:spcBef>
            </a:pPr>
            <a:r>
              <a:rPr sz="3200" b="1" spc="-310" dirty="0">
                <a:latin typeface="Arial"/>
                <a:cs typeface="Arial"/>
              </a:rPr>
              <a:t>Основные</a:t>
            </a:r>
            <a:r>
              <a:rPr sz="3200" b="1" spc="-185" dirty="0">
                <a:latin typeface="Arial"/>
                <a:cs typeface="Arial"/>
              </a:rPr>
              <a:t> </a:t>
            </a:r>
            <a:r>
              <a:rPr sz="3200" b="1" spc="-260" dirty="0">
                <a:latin typeface="Arial"/>
                <a:cs typeface="Arial"/>
              </a:rPr>
              <a:t>проблемы,</a:t>
            </a:r>
            <a:r>
              <a:rPr sz="3200" b="1" spc="-110" dirty="0">
                <a:latin typeface="Arial"/>
                <a:cs typeface="Arial"/>
              </a:rPr>
              <a:t> </a:t>
            </a:r>
            <a:r>
              <a:rPr sz="3200" b="1" spc="-445" dirty="0">
                <a:latin typeface="Arial"/>
                <a:cs typeface="Arial"/>
              </a:rPr>
              <a:t>с</a:t>
            </a:r>
            <a:r>
              <a:rPr sz="3200" b="1" spc="-135" dirty="0">
                <a:latin typeface="Arial"/>
                <a:cs typeface="Arial"/>
              </a:rPr>
              <a:t> </a:t>
            </a:r>
            <a:r>
              <a:rPr sz="3200" b="1" spc="-250" dirty="0">
                <a:latin typeface="Arial"/>
                <a:cs typeface="Arial"/>
              </a:rPr>
              <a:t>которыми</a:t>
            </a:r>
            <a:r>
              <a:rPr sz="3200" b="1" spc="-110" dirty="0">
                <a:latin typeface="Arial"/>
                <a:cs typeface="Arial"/>
              </a:rPr>
              <a:t> </a:t>
            </a:r>
            <a:r>
              <a:rPr sz="3200" b="1" spc="-305" dirty="0">
                <a:latin typeface="Arial"/>
                <a:cs typeface="Arial"/>
              </a:rPr>
              <a:t>сталкивается </a:t>
            </a:r>
            <a:r>
              <a:rPr sz="3200" b="1" spc="-265" dirty="0">
                <a:latin typeface="Arial"/>
                <a:cs typeface="Arial"/>
              </a:rPr>
              <a:t>учащийся</a:t>
            </a:r>
            <a:r>
              <a:rPr sz="3200" b="1" spc="-21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(</a:t>
            </a:r>
            <a:r>
              <a:rPr sz="2800" b="1" i="1" dirty="0">
                <a:latin typeface="Calibri"/>
                <a:cs typeface="Calibri"/>
              </a:rPr>
              <a:t>по</a:t>
            </a:r>
            <a:r>
              <a:rPr sz="2800" b="1" i="1" spc="-150" dirty="0">
                <a:latin typeface="Calibri"/>
                <a:cs typeface="Calibri"/>
              </a:rPr>
              <a:t> </a:t>
            </a:r>
            <a:r>
              <a:rPr sz="2800" b="1" i="1" dirty="0">
                <a:latin typeface="Calibri"/>
                <a:cs typeface="Calibri"/>
              </a:rPr>
              <a:t>мнению</a:t>
            </a:r>
            <a:r>
              <a:rPr sz="2800" b="1" i="1" spc="-50" dirty="0">
                <a:latin typeface="Calibri"/>
                <a:cs typeface="Calibri"/>
              </a:rPr>
              <a:t> </a:t>
            </a:r>
            <a:r>
              <a:rPr sz="2800" b="1" i="1" spc="-20" dirty="0">
                <a:latin typeface="Calibri"/>
                <a:cs typeface="Calibri"/>
              </a:rPr>
              <a:t>руководителей</a:t>
            </a:r>
            <a:r>
              <a:rPr sz="2800" b="1" i="1" spc="-45" dirty="0">
                <a:latin typeface="Calibri"/>
                <a:cs typeface="Calibri"/>
              </a:rPr>
              <a:t> </a:t>
            </a:r>
            <a:r>
              <a:rPr sz="2800" b="1" i="1" spc="-10" dirty="0">
                <a:latin typeface="Calibri"/>
                <a:cs typeface="Calibri"/>
              </a:rPr>
              <a:t>работ</a:t>
            </a:r>
            <a:r>
              <a:rPr sz="3200" b="1" spc="-10" dirty="0">
                <a:latin typeface="Calibri"/>
                <a:cs typeface="Calibri"/>
              </a:rPr>
              <a:t>):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1691" y="1396007"/>
            <a:ext cx="7665720" cy="514858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353695" indent="-34163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800" b="1" i="1" spc="-10" dirty="0">
                <a:solidFill>
                  <a:srgbClr val="C00000"/>
                </a:solidFill>
                <a:latin typeface="Calibri"/>
                <a:cs typeface="Calibri"/>
              </a:rPr>
              <a:t>методологические</a:t>
            </a:r>
            <a:r>
              <a:rPr sz="2800" i="1" spc="-10" dirty="0">
                <a:solidFill>
                  <a:srgbClr val="C00000"/>
                </a:solidFill>
                <a:latin typeface="Calibri"/>
                <a:cs typeface="Calibri"/>
              </a:rPr>
              <a:t>;</a:t>
            </a:r>
            <a:endParaRPr sz="28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spcBef>
                <a:spcPts val="680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lang="ru-RU" sz="2800" b="1" i="1" spc="-60" dirty="0" smtClean="0">
                <a:solidFill>
                  <a:srgbClr val="C00000"/>
                </a:solidFill>
                <a:latin typeface="Calibri"/>
                <a:cs typeface="Calibri"/>
              </a:rPr>
              <a:t>С</a:t>
            </a:r>
            <a:r>
              <a:rPr sz="2800" b="1" i="1" spc="-60" dirty="0" err="1" smtClean="0">
                <a:solidFill>
                  <a:srgbClr val="C00000"/>
                </a:solidFill>
                <a:latin typeface="Calibri"/>
                <a:cs typeface="Calibri"/>
              </a:rPr>
              <a:t>аморегуляции</a:t>
            </a:r>
            <a:r>
              <a:rPr lang="ru-RU" sz="2800" b="1" i="1" spc="-60" dirty="0" smtClean="0">
                <a:solidFill>
                  <a:srgbClr val="C00000"/>
                </a:solidFill>
                <a:latin typeface="Calibri"/>
                <a:cs typeface="Calibri"/>
              </a:rPr>
              <a:t>,</a:t>
            </a:r>
            <a:r>
              <a:rPr sz="2800" b="1" i="1" spc="-30" dirty="0" smtClean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800" b="1" i="1" spc="-90" dirty="0" err="1" smtClean="0">
                <a:solidFill>
                  <a:srgbClr val="C00000"/>
                </a:solidFill>
                <a:latin typeface="Calibri"/>
                <a:cs typeface="Calibri"/>
              </a:rPr>
              <a:t>мотивации</a:t>
            </a:r>
            <a:r>
              <a:rPr lang="ru-RU" sz="2800" b="1" i="1" spc="-90" dirty="0" smtClean="0">
                <a:solidFill>
                  <a:srgbClr val="C00000"/>
                </a:solidFill>
                <a:latin typeface="Calibri"/>
                <a:cs typeface="Calibri"/>
              </a:rPr>
              <a:t>,</a:t>
            </a:r>
            <a:r>
              <a:rPr sz="2800" b="1" i="1" spc="-5" dirty="0" smtClean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800" b="1" i="1" spc="-10" dirty="0">
                <a:solidFill>
                  <a:srgbClr val="C00000"/>
                </a:solidFill>
                <a:latin typeface="Calibri"/>
                <a:cs typeface="Calibri"/>
              </a:rPr>
              <a:t>самореализации;</a:t>
            </a:r>
            <a:endParaRPr sz="28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spcBef>
                <a:spcPts val="635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lang="ru-RU" sz="2800" b="1" i="1" spc="-70" dirty="0" smtClean="0">
                <a:solidFill>
                  <a:srgbClr val="C00000"/>
                </a:solidFill>
                <a:latin typeface="Calibri"/>
                <a:cs typeface="Calibri"/>
              </a:rPr>
              <a:t>П</a:t>
            </a:r>
            <a:r>
              <a:rPr sz="2800" b="1" i="1" spc="-70" dirty="0" err="1" smtClean="0">
                <a:solidFill>
                  <a:srgbClr val="C00000"/>
                </a:solidFill>
                <a:latin typeface="Calibri"/>
                <a:cs typeface="Calibri"/>
              </a:rPr>
              <a:t>ланирования</a:t>
            </a:r>
            <a:r>
              <a:rPr lang="ru-RU" sz="2800" b="1" i="1" spc="-70" dirty="0" smtClean="0">
                <a:solidFill>
                  <a:srgbClr val="C00000"/>
                </a:solidFill>
                <a:latin typeface="Calibri"/>
                <a:cs typeface="Calibri"/>
              </a:rPr>
              <a:t>,</a:t>
            </a:r>
            <a:r>
              <a:rPr sz="2800" b="1" i="1" spc="-25" dirty="0" smtClean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800" b="1" i="1" dirty="0">
                <a:solidFill>
                  <a:srgbClr val="C00000"/>
                </a:solidFill>
                <a:latin typeface="Calibri"/>
                <a:cs typeface="Calibri"/>
              </a:rPr>
              <a:t>работы</a:t>
            </a:r>
            <a:r>
              <a:rPr sz="2800" b="1" i="1" spc="-8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800" b="1" i="1" dirty="0">
                <a:solidFill>
                  <a:srgbClr val="C00000"/>
                </a:solidFill>
                <a:latin typeface="Calibri"/>
                <a:cs typeface="Calibri"/>
              </a:rPr>
              <a:t>во</a:t>
            </a:r>
            <a:r>
              <a:rPr sz="2800" b="1" i="1" spc="-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800" b="1" i="1" spc="-10" dirty="0">
                <a:solidFill>
                  <a:srgbClr val="C00000"/>
                </a:solidFill>
                <a:latin typeface="Calibri"/>
                <a:cs typeface="Calibri"/>
              </a:rPr>
              <a:t>времени;</a:t>
            </a:r>
            <a:endParaRPr sz="28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spcBef>
                <a:spcPts val="745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800" i="1" spc="-20" dirty="0">
                <a:latin typeface="Calibri"/>
                <a:cs typeface="Calibri"/>
              </a:rPr>
              <a:t>системно-</a:t>
            </a:r>
            <a:r>
              <a:rPr sz="2800" i="1" spc="-10" dirty="0">
                <a:latin typeface="Calibri"/>
                <a:cs typeface="Calibri"/>
              </a:rPr>
              <a:t>логические;</a:t>
            </a:r>
            <a:endParaRPr sz="28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spcBef>
                <a:spcPts val="640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800" i="1" dirty="0">
                <a:latin typeface="Calibri"/>
                <a:cs typeface="Calibri"/>
              </a:rPr>
              <a:t>выделения</a:t>
            </a:r>
            <a:r>
              <a:rPr sz="2800" i="1" spc="-114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главного;</a:t>
            </a:r>
            <a:endParaRPr sz="28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800" i="1" dirty="0">
                <a:latin typeface="Calibri"/>
                <a:cs typeface="Calibri"/>
              </a:rPr>
              <a:t>несерьёзного</a:t>
            </a:r>
            <a:r>
              <a:rPr sz="2800" i="1" spc="-105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отношения</a:t>
            </a:r>
            <a:r>
              <a:rPr sz="2800" i="1" spc="-75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к</a:t>
            </a:r>
            <a:r>
              <a:rPr sz="2800" i="1" spc="-100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выбору</a:t>
            </a:r>
            <a:r>
              <a:rPr sz="2800" i="1" spc="-120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темы;</a:t>
            </a:r>
            <a:endParaRPr sz="28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spcBef>
                <a:spcPts val="640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800" i="1" spc="-10" dirty="0">
                <a:latin typeface="Calibri"/>
                <a:cs typeface="Calibri"/>
              </a:rPr>
              <a:t>выступления</a:t>
            </a:r>
            <a:r>
              <a:rPr sz="2800" i="1" spc="-60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перед</a:t>
            </a:r>
            <a:r>
              <a:rPr sz="2800" i="1" spc="-35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аудиторией;</a:t>
            </a:r>
            <a:endParaRPr sz="28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spcBef>
                <a:spcPts val="745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800" i="1" dirty="0">
                <a:latin typeface="Calibri"/>
                <a:cs typeface="Calibri"/>
              </a:rPr>
              <a:t>работы</a:t>
            </a:r>
            <a:r>
              <a:rPr sz="2800" i="1" spc="-70" dirty="0">
                <a:latin typeface="Calibri"/>
                <a:cs typeface="Calibri"/>
              </a:rPr>
              <a:t> </a:t>
            </a:r>
            <a:r>
              <a:rPr sz="2800" i="1" dirty="0">
                <a:latin typeface="Calibri"/>
                <a:cs typeface="Calibri"/>
              </a:rPr>
              <a:t>с</a:t>
            </a:r>
            <a:r>
              <a:rPr sz="2800" i="1" spc="-70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источниками;</a:t>
            </a:r>
            <a:endParaRPr sz="28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spcBef>
                <a:spcPts val="635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800" i="1" spc="-10" dirty="0">
                <a:latin typeface="Calibri"/>
                <a:cs typeface="Calibri"/>
              </a:rPr>
              <a:t>лени;</a:t>
            </a:r>
            <a:endParaRPr sz="28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spcBef>
                <a:spcPts val="680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800" i="1" spc="-10" dirty="0">
                <a:latin typeface="Calibri"/>
                <a:cs typeface="Calibri"/>
              </a:rPr>
              <a:t>иные.</a:t>
            </a:r>
            <a:endParaRPr sz="2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04845" y="444195"/>
            <a:ext cx="374078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1" spc="-310" dirty="0">
                <a:solidFill>
                  <a:srgbClr val="C00000"/>
                </a:solidFill>
                <a:latin typeface="Arial"/>
                <a:cs typeface="Arial"/>
              </a:rPr>
              <a:t>Лента</a:t>
            </a:r>
            <a:r>
              <a:rPr sz="4400" b="1" spc="-2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4400" b="1" spc="-310" dirty="0">
                <a:solidFill>
                  <a:srgbClr val="C00000"/>
                </a:solidFill>
                <a:latin typeface="Arial"/>
                <a:cs typeface="Arial"/>
              </a:rPr>
              <a:t>времени</a:t>
            </a:r>
            <a:endParaRPr sz="4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6542" y="1799285"/>
            <a:ext cx="1181735" cy="377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10" dirty="0">
                <a:latin typeface="Calibri"/>
                <a:cs typeface="Calibri"/>
              </a:rPr>
              <a:t>Сентябрь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12366" y="2215642"/>
            <a:ext cx="145478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10" dirty="0">
                <a:latin typeface="Calibri"/>
                <a:cs typeface="Calibri"/>
              </a:rPr>
              <a:t>Октябрь-</a:t>
            </a:r>
            <a:r>
              <a:rPr sz="2300" spc="-25" dirty="0">
                <a:latin typeface="Calibri"/>
                <a:cs typeface="Calibri"/>
              </a:rPr>
              <a:t>но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98596" y="2631439"/>
            <a:ext cx="108394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10" dirty="0">
                <a:latin typeface="Calibri"/>
                <a:cs typeface="Calibri"/>
              </a:rPr>
              <a:t>ъекабрь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4479" y="2432050"/>
            <a:ext cx="1451610" cy="880744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24130">
              <a:lnSpc>
                <a:spcPts val="1360"/>
              </a:lnSpc>
              <a:spcBef>
                <a:spcPts val="210"/>
              </a:spcBef>
            </a:pPr>
            <a:r>
              <a:rPr sz="1200" b="1" spc="-140" dirty="0">
                <a:latin typeface="Arial"/>
                <a:cs typeface="Arial"/>
              </a:rPr>
              <a:t>Выбор</a:t>
            </a:r>
            <a:r>
              <a:rPr sz="1200" b="1" spc="-50" dirty="0">
                <a:latin typeface="Arial"/>
                <a:cs typeface="Arial"/>
              </a:rPr>
              <a:t> </a:t>
            </a:r>
            <a:r>
              <a:rPr sz="1200" b="1" spc="-120" dirty="0">
                <a:latin typeface="Arial"/>
                <a:cs typeface="Arial"/>
              </a:rPr>
              <a:t>области</a:t>
            </a:r>
            <a:r>
              <a:rPr sz="1200" b="1" spc="-55" dirty="0">
                <a:latin typeface="Arial"/>
                <a:cs typeface="Arial"/>
              </a:rPr>
              <a:t> </a:t>
            </a:r>
            <a:r>
              <a:rPr sz="1200" b="1" spc="-30" dirty="0">
                <a:latin typeface="Arial"/>
                <a:cs typeface="Arial"/>
              </a:rPr>
              <a:t>,</a:t>
            </a:r>
            <a:r>
              <a:rPr sz="1200" b="1" spc="-35" dirty="0">
                <a:latin typeface="Arial"/>
                <a:cs typeface="Arial"/>
              </a:rPr>
              <a:t> </a:t>
            </a:r>
            <a:r>
              <a:rPr sz="1200" b="1" spc="-85" dirty="0">
                <a:latin typeface="Arial"/>
                <a:cs typeface="Arial"/>
              </a:rPr>
              <a:t>типа </a:t>
            </a:r>
            <a:r>
              <a:rPr sz="1200" b="1" spc="-30" dirty="0">
                <a:latin typeface="Arial"/>
                <a:cs typeface="Arial"/>
              </a:rPr>
              <a:t>деятельности.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210"/>
              </a:lnSpc>
            </a:pPr>
            <a:r>
              <a:rPr sz="1200" b="1" spc="-100" dirty="0">
                <a:latin typeface="Arial"/>
                <a:cs typeface="Arial"/>
              </a:rPr>
              <a:t>Формирование</a:t>
            </a:r>
            <a:r>
              <a:rPr sz="1200" b="1" spc="-25" dirty="0">
                <a:latin typeface="Arial"/>
                <a:cs typeface="Arial"/>
              </a:rPr>
              <a:t> </a:t>
            </a:r>
            <a:r>
              <a:rPr sz="1200" b="1" spc="-65" dirty="0">
                <a:latin typeface="Arial"/>
                <a:cs typeface="Arial"/>
              </a:rPr>
              <a:t>групп</a:t>
            </a:r>
            <a:endParaRPr sz="1200">
              <a:latin typeface="Arial"/>
              <a:cs typeface="Arial"/>
            </a:endParaRPr>
          </a:p>
          <a:p>
            <a:pPr marL="12700" marR="147955">
              <a:lnSpc>
                <a:spcPts val="1300"/>
              </a:lnSpc>
              <a:spcBef>
                <a:spcPts val="120"/>
              </a:spcBef>
            </a:pPr>
            <a:r>
              <a:rPr sz="1200" b="1" spc="-85" dirty="0">
                <a:latin typeface="Arial"/>
                <a:cs typeface="Arial"/>
              </a:rPr>
              <a:t>Методологический </a:t>
            </a:r>
            <a:r>
              <a:rPr sz="1200" b="1" spc="-20" dirty="0">
                <a:latin typeface="Arial"/>
                <a:cs typeface="Arial"/>
              </a:rPr>
              <a:t>курс.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85334" y="3048381"/>
            <a:ext cx="149669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dirty="0">
                <a:latin typeface="Calibri"/>
                <a:cs typeface="Calibri"/>
              </a:rPr>
              <a:t>Январь-</a:t>
            </a:r>
            <a:r>
              <a:rPr sz="2300" spc="-25" dirty="0">
                <a:latin typeface="Calibri"/>
                <a:cs typeface="Calibri"/>
              </a:rPr>
              <a:t>мар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70710" y="2848483"/>
            <a:ext cx="1498600" cy="1554480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 marR="46355">
              <a:lnSpc>
                <a:spcPct val="91900"/>
              </a:lnSpc>
              <a:spcBef>
                <a:spcPts val="215"/>
              </a:spcBef>
            </a:pPr>
            <a:r>
              <a:rPr sz="1200" b="1" spc="-10" dirty="0">
                <a:latin typeface="Arial"/>
                <a:cs typeface="Arial"/>
              </a:rPr>
              <a:t>Определение </a:t>
            </a:r>
            <a:r>
              <a:rPr sz="1200" b="1" spc="-110" dirty="0">
                <a:latin typeface="Arial"/>
                <a:cs typeface="Arial"/>
              </a:rPr>
              <a:t>проблемы</a:t>
            </a:r>
            <a:r>
              <a:rPr sz="1200" b="1" spc="-5" dirty="0">
                <a:latin typeface="Arial"/>
                <a:cs typeface="Arial"/>
              </a:rPr>
              <a:t> </a:t>
            </a:r>
            <a:r>
              <a:rPr sz="1200" b="1" spc="-50" dirty="0">
                <a:latin typeface="Arial"/>
                <a:cs typeface="Arial"/>
              </a:rPr>
              <a:t>и </a:t>
            </a:r>
            <a:r>
              <a:rPr sz="1200" b="1" spc="-30" dirty="0">
                <a:latin typeface="Arial"/>
                <a:cs typeface="Arial"/>
              </a:rPr>
              <a:t>актуальности. </a:t>
            </a:r>
            <a:r>
              <a:rPr sz="1200" b="1" spc="-105" dirty="0">
                <a:latin typeface="Arial"/>
                <a:cs typeface="Arial"/>
              </a:rPr>
              <a:t>Формулировка</a:t>
            </a:r>
            <a:r>
              <a:rPr sz="1200" b="1" spc="5" dirty="0">
                <a:latin typeface="Arial"/>
                <a:cs typeface="Arial"/>
              </a:rPr>
              <a:t> </a:t>
            </a:r>
            <a:r>
              <a:rPr sz="1200" b="1" spc="-80" dirty="0">
                <a:latin typeface="Arial"/>
                <a:cs typeface="Arial"/>
              </a:rPr>
              <a:t>темы, цели,</a:t>
            </a:r>
            <a:r>
              <a:rPr sz="1200" b="1" spc="-55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задач.</a:t>
            </a:r>
            <a:endParaRPr sz="1200">
              <a:latin typeface="Arial"/>
              <a:cs typeface="Arial"/>
            </a:endParaRPr>
          </a:p>
          <a:p>
            <a:pPr marL="12700" marR="29209">
              <a:lnSpc>
                <a:spcPts val="1300"/>
              </a:lnSpc>
              <a:spcBef>
                <a:spcPts val="30"/>
              </a:spcBef>
            </a:pPr>
            <a:r>
              <a:rPr sz="1200" b="1" spc="-95" dirty="0">
                <a:latin typeface="Arial"/>
                <a:cs typeface="Arial"/>
              </a:rPr>
              <a:t>Планирование.</a:t>
            </a:r>
            <a:r>
              <a:rPr sz="1200" b="1" spc="-25" dirty="0">
                <a:latin typeface="Arial"/>
                <a:cs typeface="Arial"/>
              </a:rPr>
              <a:t> </a:t>
            </a:r>
            <a:r>
              <a:rPr sz="1200" b="1" spc="-85" dirty="0">
                <a:latin typeface="Arial"/>
                <a:cs typeface="Arial"/>
              </a:rPr>
              <a:t>Поиск </a:t>
            </a:r>
            <a:r>
              <a:rPr sz="1200" b="1" spc="-95" dirty="0">
                <a:latin typeface="Arial"/>
                <a:cs typeface="Arial"/>
              </a:rPr>
              <a:t>информации,</a:t>
            </a:r>
            <a:r>
              <a:rPr sz="1200" b="1" spc="-25" dirty="0">
                <a:latin typeface="Arial"/>
                <a:cs typeface="Arial"/>
              </a:rPr>
              <a:t> </a:t>
            </a:r>
            <a:r>
              <a:rPr sz="1200" b="1" spc="-30" dirty="0">
                <a:latin typeface="Arial"/>
                <a:cs typeface="Arial"/>
              </a:rPr>
              <a:t>анализ</a:t>
            </a:r>
            <a:endParaRPr sz="1200">
              <a:latin typeface="Arial"/>
              <a:cs typeface="Arial"/>
            </a:endParaRPr>
          </a:p>
          <a:p>
            <a:pPr marL="12700" marR="5080">
              <a:lnSpc>
                <a:spcPts val="1300"/>
              </a:lnSpc>
              <a:spcBef>
                <a:spcPts val="100"/>
              </a:spcBef>
            </a:pPr>
            <a:r>
              <a:rPr sz="1200" b="1" spc="-75" dirty="0">
                <a:latin typeface="Arial"/>
                <a:cs typeface="Arial"/>
              </a:rPr>
              <a:t>аналогов.</a:t>
            </a:r>
            <a:r>
              <a:rPr sz="1200" b="1" spc="55" dirty="0">
                <a:latin typeface="Arial"/>
                <a:cs typeface="Arial"/>
              </a:rPr>
              <a:t> </a:t>
            </a:r>
            <a:r>
              <a:rPr sz="1200" b="1" spc="-105" dirty="0">
                <a:latin typeface="Arial"/>
                <a:cs typeface="Arial"/>
              </a:rPr>
              <a:t>Первичные </a:t>
            </a:r>
            <a:r>
              <a:rPr sz="1200" b="1" spc="-10" dirty="0">
                <a:latin typeface="Arial"/>
                <a:cs typeface="Arial"/>
              </a:rPr>
              <a:t>разработки.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71309" y="3464433"/>
            <a:ext cx="93408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10" dirty="0">
                <a:latin typeface="Calibri"/>
                <a:cs typeface="Calibri"/>
              </a:rPr>
              <a:t>Апрель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56559" y="3264534"/>
            <a:ext cx="1440815" cy="2051685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5080">
              <a:lnSpc>
                <a:spcPct val="91700"/>
              </a:lnSpc>
              <a:spcBef>
                <a:spcPts val="219"/>
              </a:spcBef>
            </a:pPr>
            <a:r>
              <a:rPr sz="1200" b="1" spc="-105" dirty="0">
                <a:latin typeface="Arial"/>
                <a:cs typeface="Arial"/>
              </a:rPr>
              <a:t>Описание</a:t>
            </a:r>
            <a:r>
              <a:rPr sz="1200" b="1" spc="-4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концепта </a:t>
            </a:r>
            <a:r>
              <a:rPr sz="1200" b="1" spc="-80" dirty="0">
                <a:latin typeface="Arial"/>
                <a:cs typeface="Arial"/>
              </a:rPr>
              <a:t>проекта,</a:t>
            </a:r>
            <a:r>
              <a:rPr sz="1200" b="1" spc="-20" dirty="0">
                <a:latin typeface="Arial"/>
                <a:cs typeface="Arial"/>
              </a:rPr>
              <a:t> </a:t>
            </a:r>
            <a:r>
              <a:rPr sz="1200" b="1" spc="-85" dirty="0">
                <a:latin typeface="Arial"/>
                <a:cs typeface="Arial"/>
              </a:rPr>
              <a:t>определени </a:t>
            </a:r>
            <a:r>
              <a:rPr sz="1200" b="1" spc="-10" dirty="0">
                <a:latin typeface="Arial"/>
                <a:cs typeface="Arial"/>
              </a:rPr>
              <a:t>критериев </a:t>
            </a:r>
            <a:r>
              <a:rPr sz="1200" b="1" spc="-55" dirty="0">
                <a:latin typeface="Arial"/>
                <a:cs typeface="Arial"/>
              </a:rPr>
              <a:t>результативности, </a:t>
            </a:r>
            <a:r>
              <a:rPr sz="1200" b="1" spc="-25" dirty="0">
                <a:latin typeface="Arial"/>
                <a:cs typeface="Arial"/>
              </a:rPr>
              <a:t>формулировка </a:t>
            </a:r>
            <a:r>
              <a:rPr sz="1200" b="1" spc="-95" dirty="0">
                <a:latin typeface="Arial"/>
                <a:cs typeface="Arial"/>
              </a:rPr>
              <a:t>гипотезы,</a:t>
            </a:r>
            <a:r>
              <a:rPr sz="1200" b="1" spc="-3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выбор методик.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270"/>
              </a:lnSpc>
            </a:pPr>
            <a:r>
              <a:rPr sz="1200" b="1" spc="-10" dirty="0">
                <a:latin typeface="Arial"/>
                <a:cs typeface="Arial"/>
              </a:rPr>
              <a:t>Привлечение</a:t>
            </a:r>
            <a:endParaRPr sz="1200">
              <a:latin typeface="Arial"/>
              <a:cs typeface="Arial"/>
            </a:endParaRPr>
          </a:p>
          <a:p>
            <a:pPr marL="12700" marR="473075">
              <a:lnSpc>
                <a:spcPct val="90800"/>
              </a:lnSpc>
              <a:spcBef>
                <a:spcPts val="90"/>
              </a:spcBef>
            </a:pPr>
            <a:r>
              <a:rPr sz="1200" b="1" spc="-10" dirty="0">
                <a:latin typeface="Arial"/>
                <a:cs typeface="Arial"/>
              </a:rPr>
              <a:t>ресурсов, </a:t>
            </a:r>
            <a:r>
              <a:rPr sz="1200" b="1" spc="-20" dirty="0">
                <a:latin typeface="Arial"/>
                <a:cs typeface="Arial"/>
              </a:rPr>
              <a:t>организация </a:t>
            </a:r>
            <a:r>
              <a:rPr sz="1200" b="1" spc="-10" dirty="0">
                <a:latin typeface="Arial"/>
                <a:cs typeface="Arial"/>
              </a:rPr>
              <a:t>основной </a:t>
            </a:r>
            <a:r>
              <a:rPr sz="1200" b="1" spc="-105" dirty="0">
                <a:latin typeface="Arial"/>
                <a:cs typeface="Arial"/>
              </a:rPr>
              <a:t>деятельности.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29527" y="4097273"/>
            <a:ext cx="1459230" cy="138557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419100">
              <a:lnSpc>
                <a:spcPts val="1360"/>
              </a:lnSpc>
              <a:spcBef>
                <a:spcPts val="210"/>
              </a:spcBef>
            </a:pPr>
            <a:r>
              <a:rPr sz="1200" b="1" spc="-100" dirty="0">
                <a:latin typeface="Arial"/>
                <a:cs typeface="Arial"/>
              </a:rPr>
              <a:t>Окончательная </a:t>
            </a:r>
            <a:r>
              <a:rPr sz="1200" b="1" spc="-10" dirty="0">
                <a:latin typeface="Arial"/>
                <a:cs typeface="Arial"/>
              </a:rPr>
              <a:t>коррекция.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210"/>
              </a:lnSpc>
            </a:pPr>
            <a:r>
              <a:rPr sz="1200" b="1" spc="-100" dirty="0">
                <a:latin typeface="Arial"/>
                <a:cs typeface="Arial"/>
              </a:rPr>
              <a:t>Подготовка</a:t>
            </a:r>
            <a:r>
              <a:rPr sz="1200" b="1" spc="-4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к</a:t>
            </a:r>
            <a:r>
              <a:rPr sz="1200" b="1" spc="-30" dirty="0">
                <a:latin typeface="Arial"/>
                <a:cs typeface="Arial"/>
              </a:rPr>
              <a:t> </a:t>
            </a:r>
            <a:r>
              <a:rPr sz="1200" b="1" spc="-60" dirty="0">
                <a:latin typeface="Arial"/>
                <a:cs typeface="Arial"/>
              </a:rPr>
              <a:t>защите.</a:t>
            </a:r>
            <a:endParaRPr sz="1200">
              <a:latin typeface="Arial"/>
              <a:cs typeface="Arial"/>
            </a:endParaRPr>
          </a:p>
          <a:p>
            <a:pPr marL="12700" marR="238760">
              <a:lnSpc>
                <a:spcPts val="1300"/>
              </a:lnSpc>
              <a:spcBef>
                <a:spcPts val="120"/>
              </a:spcBef>
            </a:pPr>
            <a:r>
              <a:rPr sz="1200" b="1" spc="-110" dirty="0">
                <a:latin typeface="Arial"/>
                <a:cs typeface="Arial"/>
              </a:rPr>
              <a:t>Защита</a:t>
            </a:r>
            <a:r>
              <a:rPr sz="1200" b="1" spc="-55" dirty="0">
                <a:latin typeface="Arial"/>
                <a:cs typeface="Arial"/>
              </a:rPr>
              <a:t> </a:t>
            </a:r>
            <a:r>
              <a:rPr sz="1200" b="1" spc="-120" dirty="0">
                <a:latin typeface="Arial"/>
                <a:cs typeface="Arial"/>
              </a:rPr>
              <a:t>работы</a:t>
            </a:r>
            <a:r>
              <a:rPr sz="1200" b="1" spc="-35" dirty="0">
                <a:latin typeface="Arial"/>
                <a:cs typeface="Arial"/>
              </a:rPr>
              <a:t> </a:t>
            </a:r>
            <a:r>
              <a:rPr sz="1200" b="1" spc="-55" dirty="0">
                <a:latin typeface="Arial"/>
                <a:cs typeface="Arial"/>
              </a:rPr>
              <a:t>на </a:t>
            </a:r>
            <a:r>
              <a:rPr sz="1200" b="1" spc="-10" dirty="0">
                <a:latin typeface="Arial"/>
                <a:cs typeface="Arial"/>
              </a:rPr>
              <a:t>конференции.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220"/>
              </a:lnSpc>
            </a:pPr>
            <a:r>
              <a:rPr sz="1200" b="1" spc="-20" dirty="0">
                <a:latin typeface="Arial"/>
                <a:cs typeface="Arial"/>
              </a:rPr>
              <a:t>Рефлексия.</a:t>
            </a:r>
            <a:endParaRPr sz="1200">
              <a:latin typeface="Arial"/>
              <a:cs typeface="Arial"/>
            </a:endParaRPr>
          </a:p>
          <a:p>
            <a:pPr marL="12700" marR="128905">
              <a:lnSpc>
                <a:spcPts val="1360"/>
              </a:lnSpc>
              <a:spcBef>
                <a:spcPts val="45"/>
              </a:spcBef>
            </a:pPr>
            <a:r>
              <a:rPr sz="1200" b="1" spc="-100" dirty="0">
                <a:latin typeface="Arial"/>
                <a:cs typeface="Arial"/>
              </a:rPr>
              <a:t>Подготовка</a:t>
            </a:r>
            <a:r>
              <a:rPr sz="1200" b="1" dirty="0">
                <a:latin typeface="Arial"/>
                <a:cs typeface="Arial"/>
              </a:rPr>
              <a:t> </a:t>
            </a:r>
            <a:r>
              <a:rPr sz="1200" b="1" spc="-110" dirty="0">
                <a:latin typeface="Arial"/>
                <a:cs typeface="Arial"/>
              </a:rPr>
              <a:t>тезисов </a:t>
            </a:r>
            <a:r>
              <a:rPr sz="1200" b="1" spc="-105" dirty="0">
                <a:latin typeface="Arial"/>
                <a:cs typeface="Arial"/>
              </a:rPr>
              <a:t>работы.</a:t>
            </a:r>
            <a:r>
              <a:rPr sz="1200" b="1" spc="-4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Защита.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043296" y="3680841"/>
            <a:ext cx="1462405" cy="222123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243204">
              <a:lnSpc>
                <a:spcPct val="92100"/>
              </a:lnSpc>
              <a:spcBef>
                <a:spcPts val="210"/>
              </a:spcBef>
            </a:pPr>
            <a:r>
              <a:rPr sz="1200" b="1" spc="-114" dirty="0">
                <a:latin typeface="Arial"/>
                <a:cs typeface="Arial"/>
              </a:rPr>
              <a:t>Основная</a:t>
            </a:r>
            <a:r>
              <a:rPr sz="1200" b="1" spc="-5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часть </a:t>
            </a:r>
            <a:r>
              <a:rPr sz="1200" b="1" spc="-110" dirty="0">
                <a:latin typeface="Arial"/>
                <a:cs typeface="Arial"/>
              </a:rPr>
              <a:t>работы.</a:t>
            </a:r>
            <a:r>
              <a:rPr sz="1200" b="1" spc="-15" dirty="0">
                <a:latin typeface="Arial"/>
                <a:cs typeface="Arial"/>
              </a:rPr>
              <a:t> </a:t>
            </a:r>
            <a:r>
              <a:rPr sz="1200" b="1" spc="-100" dirty="0">
                <a:latin typeface="Arial"/>
                <a:cs typeface="Arial"/>
              </a:rPr>
              <a:t>Создание </a:t>
            </a:r>
            <a:r>
              <a:rPr sz="1200" b="1" spc="-10" dirty="0">
                <a:latin typeface="Arial"/>
                <a:cs typeface="Arial"/>
              </a:rPr>
              <a:t>продукта.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250"/>
              </a:lnSpc>
            </a:pPr>
            <a:r>
              <a:rPr sz="1200" b="1" spc="-10" dirty="0">
                <a:latin typeface="Arial"/>
                <a:cs typeface="Arial"/>
              </a:rPr>
              <a:t>Проведение</a:t>
            </a:r>
            <a:endParaRPr sz="1200">
              <a:latin typeface="Arial"/>
              <a:cs typeface="Arial"/>
            </a:endParaRPr>
          </a:p>
          <a:p>
            <a:pPr marL="12700" marR="468630">
              <a:lnSpc>
                <a:spcPct val="91300"/>
              </a:lnSpc>
              <a:spcBef>
                <a:spcPts val="70"/>
              </a:spcBef>
            </a:pPr>
            <a:r>
              <a:rPr sz="1200" b="1" spc="-105" dirty="0">
                <a:latin typeface="Arial"/>
                <a:cs typeface="Arial"/>
              </a:rPr>
              <a:t>исследования, </a:t>
            </a:r>
            <a:r>
              <a:rPr sz="1200" b="1" spc="-10" dirty="0">
                <a:latin typeface="Arial"/>
                <a:cs typeface="Arial"/>
              </a:rPr>
              <a:t>получение </a:t>
            </a:r>
            <a:r>
              <a:rPr sz="1200" b="1" spc="-25" dirty="0">
                <a:latin typeface="Arial"/>
                <a:cs typeface="Arial"/>
              </a:rPr>
              <a:t>результатов.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280"/>
              </a:lnSpc>
            </a:pPr>
            <a:r>
              <a:rPr sz="1200" b="1" spc="-80" dirty="0">
                <a:latin typeface="Arial"/>
                <a:cs typeface="Arial"/>
              </a:rPr>
              <a:t>Коррекция</a:t>
            </a:r>
            <a:r>
              <a:rPr sz="1200" b="1" spc="-3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плана,</a:t>
            </a:r>
            <a:endParaRPr sz="1200">
              <a:latin typeface="Arial"/>
              <a:cs typeface="Arial"/>
            </a:endParaRPr>
          </a:p>
          <a:p>
            <a:pPr marL="12700" marR="198755">
              <a:lnSpc>
                <a:spcPts val="1300"/>
              </a:lnSpc>
              <a:spcBef>
                <a:spcPts val="114"/>
              </a:spcBef>
            </a:pPr>
            <a:r>
              <a:rPr sz="1200" b="1" spc="-95" dirty="0">
                <a:latin typeface="Arial"/>
                <a:cs typeface="Arial"/>
              </a:rPr>
              <a:t>методологических </a:t>
            </a:r>
            <a:r>
              <a:rPr sz="1200" b="1" spc="-10" dirty="0">
                <a:latin typeface="Arial"/>
                <a:cs typeface="Arial"/>
              </a:rPr>
              <a:t>подходов.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240"/>
              </a:lnSpc>
            </a:pPr>
            <a:r>
              <a:rPr sz="1200" b="1" spc="-110" dirty="0">
                <a:latin typeface="Arial"/>
                <a:cs typeface="Arial"/>
              </a:rPr>
              <a:t>Оформление</a:t>
            </a:r>
            <a:r>
              <a:rPr sz="1200" b="1" spc="-45" dirty="0">
                <a:latin typeface="Arial"/>
                <a:cs typeface="Arial"/>
              </a:rPr>
              <a:t> </a:t>
            </a:r>
            <a:r>
              <a:rPr sz="1200" b="1" spc="-85" dirty="0">
                <a:latin typeface="Arial"/>
                <a:cs typeface="Arial"/>
              </a:rPr>
              <a:t>работы.</a:t>
            </a:r>
            <a:endParaRPr sz="1200">
              <a:latin typeface="Arial"/>
              <a:cs typeface="Arial"/>
            </a:endParaRPr>
          </a:p>
          <a:p>
            <a:pPr marL="12700" marR="546735">
              <a:lnSpc>
                <a:spcPts val="1300"/>
              </a:lnSpc>
              <a:spcBef>
                <a:spcPts val="120"/>
              </a:spcBef>
            </a:pPr>
            <a:r>
              <a:rPr sz="1200" b="1" spc="-80" dirty="0">
                <a:latin typeface="Arial"/>
                <a:cs typeface="Arial"/>
              </a:rPr>
              <a:t>Составление </a:t>
            </a:r>
            <a:r>
              <a:rPr sz="1200" b="1" spc="-85" dirty="0">
                <a:latin typeface="Arial"/>
                <a:cs typeface="Arial"/>
              </a:rPr>
              <a:t>презентации.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61003" y="444195"/>
            <a:ext cx="122745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20" dirty="0"/>
              <a:t>План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85138" y="2639694"/>
            <a:ext cx="129032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500" spc="-10" dirty="0">
                <a:latin typeface="Calibri"/>
                <a:cs typeface="Calibri"/>
              </a:rPr>
              <a:t>д</a:t>
            </a:r>
            <a:r>
              <a:rPr sz="2500" spc="-10" dirty="0" err="1" smtClean="0">
                <a:latin typeface="Calibri"/>
                <a:cs typeface="Calibri"/>
              </a:rPr>
              <a:t>ействия</a:t>
            </a:r>
            <a:endParaRPr sz="25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78833" y="2639694"/>
            <a:ext cx="84645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10" dirty="0">
                <a:latin typeface="Calibri"/>
                <a:cs typeface="Calibri"/>
              </a:rPr>
              <a:t>Сроки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48245" y="2639694"/>
            <a:ext cx="85153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10" dirty="0">
                <a:latin typeface="Calibri"/>
                <a:cs typeface="Calibri"/>
              </a:rPr>
              <a:t>Этапы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34005" y="4166108"/>
            <a:ext cx="2270760" cy="761365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382905" marR="5080" indent="-370840">
              <a:lnSpc>
                <a:spcPts val="2800"/>
              </a:lnSpc>
              <a:spcBef>
                <a:spcPts val="355"/>
              </a:spcBef>
            </a:pPr>
            <a:r>
              <a:rPr sz="2500" spc="-20" dirty="0" err="1" smtClean="0">
                <a:latin typeface="Calibri"/>
                <a:cs typeface="Calibri"/>
              </a:rPr>
              <a:t>Проме</a:t>
            </a:r>
            <a:r>
              <a:rPr lang="ru-RU" sz="2500" spc="-20" dirty="0" smtClean="0">
                <a:latin typeface="Calibri"/>
                <a:cs typeface="Calibri"/>
              </a:rPr>
              <a:t>ж</a:t>
            </a:r>
            <a:r>
              <a:rPr sz="2500" spc="-20" dirty="0" err="1" smtClean="0">
                <a:latin typeface="Calibri"/>
                <a:cs typeface="Calibri"/>
              </a:rPr>
              <a:t>уточные</a:t>
            </a:r>
            <a:r>
              <a:rPr sz="2500" spc="-20" dirty="0" smtClean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результаты</a:t>
            </a:r>
            <a:endParaRPr sz="25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92395" y="3991736"/>
            <a:ext cx="1892935" cy="110426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2700" marR="5080" algn="ctr">
              <a:lnSpc>
                <a:spcPct val="91600"/>
              </a:lnSpc>
              <a:spcBef>
                <a:spcPts val="345"/>
              </a:spcBef>
            </a:pPr>
            <a:r>
              <a:rPr sz="2500" spc="-10" dirty="0">
                <a:latin typeface="Calibri"/>
                <a:cs typeface="Calibri"/>
              </a:rPr>
              <a:t>Стремление</a:t>
            </a:r>
            <a:r>
              <a:rPr sz="2500" spc="-75" dirty="0">
                <a:latin typeface="Calibri"/>
                <a:cs typeface="Calibri"/>
              </a:rPr>
              <a:t> </a:t>
            </a:r>
            <a:r>
              <a:rPr sz="2500" spc="-50" dirty="0">
                <a:latin typeface="Calibri"/>
                <a:cs typeface="Calibri"/>
              </a:rPr>
              <a:t>к </a:t>
            </a:r>
            <a:r>
              <a:rPr sz="2500" spc="-10" dirty="0">
                <a:latin typeface="Calibri"/>
                <a:cs typeface="Calibri"/>
              </a:rPr>
              <a:t>главному результату</a:t>
            </a:r>
            <a:endParaRPr sz="2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57680" y="444195"/>
            <a:ext cx="6833234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210" dirty="0"/>
              <a:t>Обёие</a:t>
            </a:r>
            <a:r>
              <a:rPr sz="4400" spc="-35" dirty="0"/>
              <a:t> </a:t>
            </a:r>
            <a:r>
              <a:rPr sz="4400" dirty="0"/>
              <a:t>требования</a:t>
            </a:r>
            <a:r>
              <a:rPr sz="4400" spc="-40" dirty="0"/>
              <a:t> </a:t>
            </a:r>
            <a:r>
              <a:rPr sz="4400" dirty="0"/>
              <a:t>к</a:t>
            </a:r>
            <a:r>
              <a:rPr sz="4400" spc="5" dirty="0"/>
              <a:t> </a:t>
            </a:r>
            <a:r>
              <a:rPr sz="4400" spc="165" dirty="0"/>
              <a:t>заёите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826414" y="1845309"/>
            <a:ext cx="5666105" cy="1589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dirty="0" err="1">
                <a:latin typeface="Calibri"/>
                <a:cs typeface="Calibri"/>
              </a:rPr>
              <a:t>Письменная</a:t>
            </a:r>
            <a:r>
              <a:rPr sz="2700" spc="-60" dirty="0">
                <a:latin typeface="Calibri"/>
                <a:cs typeface="Calibri"/>
              </a:rPr>
              <a:t> </a:t>
            </a:r>
            <a:r>
              <a:rPr sz="2700" spc="-10" dirty="0" err="1" smtClean="0">
                <a:latin typeface="Calibri"/>
                <a:cs typeface="Calibri"/>
              </a:rPr>
              <a:t>работа</a:t>
            </a:r>
            <a:endParaRPr sz="27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7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05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700" dirty="0" err="1">
                <a:latin typeface="Calibri"/>
                <a:cs typeface="Calibri"/>
              </a:rPr>
              <a:t>Презентация</a:t>
            </a:r>
            <a:r>
              <a:rPr sz="2700" spc="-45" dirty="0">
                <a:latin typeface="Calibri"/>
                <a:cs typeface="Calibri"/>
              </a:rPr>
              <a:t> </a:t>
            </a:r>
            <a:r>
              <a:rPr lang="ru-RU" sz="2700" spc="-45" dirty="0" smtClean="0">
                <a:latin typeface="Calibri"/>
                <a:cs typeface="Calibri"/>
              </a:rPr>
              <a:t> (</a:t>
            </a:r>
            <a:r>
              <a:rPr sz="2700" spc="-45" dirty="0" err="1" smtClean="0">
                <a:latin typeface="Calibri"/>
                <a:cs typeface="Calibri"/>
              </a:rPr>
              <a:t>выступление</a:t>
            </a:r>
            <a:r>
              <a:rPr sz="2700" spc="-40" dirty="0" smtClean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5-7</a:t>
            </a:r>
            <a:r>
              <a:rPr sz="2700" spc="-15" dirty="0">
                <a:latin typeface="Calibri"/>
                <a:cs typeface="Calibri"/>
              </a:rPr>
              <a:t> </a:t>
            </a:r>
            <a:r>
              <a:rPr sz="2700" spc="-265" dirty="0" err="1" smtClean="0">
                <a:latin typeface="Calibri"/>
                <a:cs typeface="Calibri"/>
              </a:rPr>
              <a:t>минут</a:t>
            </a:r>
            <a:r>
              <a:rPr lang="ru-RU" sz="2700" spc="-265" dirty="0">
                <a:latin typeface="Calibri"/>
                <a:cs typeface="Calibri"/>
              </a:rPr>
              <a:t>)</a:t>
            </a:r>
            <a:endParaRPr sz="27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6414" y="4154551"/>
            <a:ext cx="481393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dirty="0">
                <a:latin typeface="Calibri"/>
                <a:cs typeface="Calibri"/>
              </a:rPr>
              <a:t>Краткая</a:t>
            </a:r>
            <a:r>
              <a:rPr sz="2700" spc="-55" dirty="0">
                <a:latin typeface="Calibri"/>
                <a:cs typeface="Calibri"/>
              </a:rPr>
              <a:t> </a:t>
            </a:r>
            <a:r>
              <a:rPr sz="2700" dirty="0" err="1">
                <a:latin typeface="Calibri"/>
                <a:cs typeface="Calibri"/>
              </a:rPr>
              <a:t>рецензия</a:t>
            </a:r>
            <a:r>
              <a:rPr sz="2700" spc="-35" dirty="0">
                <a:latin typeface="Calibri"/>
                <a:cs typeface="Calibri"/>
              </a:rPr>
              <a:t> </a:t>
            </a:r>
            <a:r>
              <a:rPr sz="2700" spc="-60" dirty="0" err="1" smtClean="0">
                <a:latin typeface="Calibri"/>
                <a:cs typeface="Calibri"/>
              </a:rPr>
              <a:t>руководителя</a:t>
            </a:r>
            <a:endParaRPr sz="27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6414" y="5110733"/>
            <a:ext cx="6938645" cy="833119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ts val="3120"/>
              </a:lnSpc>
              <a:spcBef>
                <a:spcPts val="300"/>
              </a:spcBef>
            </a:pPr>
            <a:r>
              <a:rPr sz="2700" dirty="0" err="1">
                <a:latin typeface="Calibri"/>
                <a:cs typeface="Calibri"/>
              </a:rPr>
              <a:t>Продукт</a:t>
            </a:r>
            <a:r>
              <a:rPr sz="2700" spc="-75" dirty="0">
                <a:latin typeface="Calibri"/>
                <a:cs typeface="Calibri"/>
              </a:rPr>
              <a:t> </a:t>
            </a:r>
            <a:r>
              <a:rPr lang="ru-RU" sz="2700" spc="-75" dirty="0" smtClean="0">
                <a:latin typeface="Calibri"/>
                <a:cs typeface="Calibri"/>
              </a:rPr>
              <a:t>(</a:t>
            </a:r>
            <a:r>
              <a:rPr sz="2700" spc="-75" dirty="0" err="1" smtClean="0">
                <a:latin typeface="Calibri"/>
                <a:cs typeface="Calibri"/>
              </a:rPr>
              <a:t>если</a:t>
            </a:r>
            <a:r>
              <a:rPr sz="2700" spc="-40" dirty="0" smtClean="0">
                <a:latin typeface="Calibri"/>
                <a:cs typeface="Calibri"/>
              </a:rPr>
              <a:t> </a:t>
            </a:r>
            <a:r>
              <a:rPr sz="2700" spc="-175" dirty="0" err="1" smtClean="0">
                <a:latin typeface="Calibri"/>
                <a:cs typeface="Calibri"/>
              </a:rPr>
              <a:t>проект</a:t>
            </a:r>
            <a:r>
              <a:rPr lang="ru-RU" sz="2700" spc="-175" dirty="0" smtClean="0">
                <a:latin typeface="Calibri"/>
                <a:cs typeface="Calibri"/>
              </a:rPr>
              <a:t>)</a:t>
            </a:r>
            <a:r>
              <a:rPr sz="2700" spc="-20" dirty="0" smtClean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или</a:t>
            </a:r>
            <a:r>
              <a:rPr sz="2700" spc="-4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аргументированные </a:t>
            </a:r>
            <a:r>
              <a:rPr sz="2700" dirty="0" err="1">
                <a:latin typeface="Calibri"/>
                <a:cs typeface="Calibri"/>
              </a:rPr>
              <a:t>выводы</a:t>
            </a:r>
            <a:r>
              <a:rPr sz="2700" spc="-110" dirty="0">
                <a:latin typeface="Calibri"/>
                <a:cs typeface="Calibri"/>
              </a:rPr>
              <a:t> </a:t>
            </a:r>
            <a:r>
              <a:rPr lang="ru-RU" sz="2700" spc="-70" dirty="0">
                <a:latin typeface="Calibri"/>
                <a:cs typeface="Calibri"/>
              </a:rPr>
              <a:t>(</a:t>
            </a:r>
            <a:r>
              <a:rPr sz="2700" spc="-70" dirty="0" err="1" smtClean="0">
                <a:latin typeface="Calibri"/>
                <a:cs typeface="Calibri"/>
              </a:rPr>
              <a:t>если</a:t>
            </a:r>
            <a:r>
              <a:rPr sz="2700" spc="-70" dirty="0" smtClean="0">
                <a:latin typeface="Calibri"/>
                <a:cs typeface="Calibri"/>
              </a:rPr>
              <a:t> </a:t>
            </a:r>
            <a:r>
              <a:rPr sz="2700" spc="-60" dirty="0" err="1" smtClean="0">
                <a:latin typeface="Calibri"/>
                <a:cs typeface="Calibri"/>
              </a:rPr>
              <a:t>исследование</a:t>
            </a:r>
            <a:r>
              <a:rPr lang="ru-RU" sz="2700" spc="-60" dirty="0" smtClean="0">
                <a:latin typeface="Calibri"/>
                <a:cs typeface="Calibri"/>
              </a:rPr>
              <a:t>)</a:t>
            </a:r>
            <a:endParaRPr sz="27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95009" y="4233798"/>
            <a:ext cx="17094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(не</a:t>
            </a:r>
            <a:r>
              <a:rPr sz="1800" b="1" spc="-10" dirty="0">
                <a:latin typeface="Calibri"/>
                <a:cs typeface="Calibri"/>
              </a:rPr>
              <a:t> обязательно)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10561" y="444195"/>
            <a:ext cx="472440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Письменная</a:t>
            </a:r>
            <a:r>
              <a:rPr sz="4400" spc="-70" dirty="0"/>
              <a:t> </a:t>
            </a:r>
            <a:r>
              <a:rPr sz="4400" spc="-10" dirty="0"/>
              <a:t>работа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535940" y="1558797"/>
            <a:ext cx="8031480" cy="4029075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355600" marR="120650" indent="-343535">
              <a:lnSpc>
                <a:spcPts val="2910"/>
              </a:lnSpc>
              <a:spcBef>
                <a:spcPts val="470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700" dirty="0">
                <a:latin typeface="Calibri"/>
                <a:cs typeface="Calibri"/>
              </a:rPr>
              <a:t>Оформляется</a:t>
            </a:r>
            <a:r>
              <a:rPr sz="2700" spc="-6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в</a:t>
            </a:r>
            <a:r>
              <a:rPr sz="2700" spc="-3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соответствии</a:t>
            </a:r>
            <a:r>
              <a:rPr sz="2700" spc="-3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со</a:t>
            </a:r>
            <a:r>
              <a:rPr sz="2700" spc="-4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структурой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sz="2700" spc="-10" dirty="0" err="1">
                <a:latin typeface="Calibri"/>
                <a:cs typeface="Calibri"/>
              </a:rPr>
              <a:t>проекта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sz="2700" spc="-90" dirty="0" err="1" smtClean="0">
                <a:latin typeface="Calibri"/>
                <a:cs typeface="Calibri"/>
              </a:rPr>
              <a:t>исследования</a:t>
            </a:r>
            <a:endParaRPr sz="2700" dirty="0">
              <a:latin typeface="Calibri"/>
              <a:cs typeface="Calibri"/>
            </a:endParaRPr>
          </a:p>
          <a:p>
            <a:pPr marL="355600" marR="5080" indent="-343535">
              <a:lnSpc>
                <a:spcPts val="2920"/>
              </a:lnSpc>
              <a:spcBef>
                <a:spcPts val="660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700" dirty="0">
                <a:latin typeface="Calibri"/>
                <a:cs typeface="Calibri"/>
              </a:rPr>
              <a:t>Объём</a:t>
            </a:r>
            <a:r>
              <a:rPr sz="2700" spc="-4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– не</a:t>
            </a:r>
            <a:r>
              <a:rPr sz="2700" spc="-2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менее</a:t>
            </a:r>
            <a:r>
              <a:rPr sz="2700" spc="-4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10</a:t>
            </a:r>
            <a:r>
              <a:rPr sz="2700" spc="-4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страниц</a:t>
            </a:r>
            <a:r>
              <a:rPr sz="2700" spc="-3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и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не</a:t>
            </a:r>
            <a:r>
              <a:rPr sz="2700" spc="-2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более</a:t>
            </a:r>
            <a:r>
              <a:rPr sz="2700" spc="-4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15</a:t>
            </a:r>
            <a:r>
              <a:rPr sz="2700" spc="-3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страниц </a:t>
            </a:r>
            <a:r>
              <a:rPr sz="2700" dirty="0" err="1">
                <a:latin typeface="Calibri"/>
                <a:cs typeface="Calibri"/>
              </a:rPr>
              <a:t>основного</a:t>
            </a:r>
            <a:r>
              <a:rPr sz="2700" spc="-65" dirty="0">
                <a:latin typeface="Calibri"/>
                <a:cs typeface="Calibri"/>
              </a:rPr>
              <a:t> </a:t>
            </a:r>
            <a:r>
              <a:rPr sz="2700" spc="-10" dirty="0" err="1" smtClean="0">
                <a:latin typeface="Calibri"/>
                <a:cs typeface="Calibri"/>
              </a:rPr>
              <a:t>текста</a:t>
            </a:r>
            <a:endParaRPr sz="2700" dirty="0">
              <a:latin typeface="Calibri"/>
              <a:cs typeface="Calibri"/>
            </a:endParaRPr>
          </a:p>
          <a:p>
            <a:pPr marL="355600" marR="147320" indent="-343535">
              <a:lnSpc>
                <a:spcPct val="91300"/>
              </a:lnSpc>
              <a:spcBef>
                <a:spcPts val="560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700" spc="-10" dirty="0" err="1" smtClean="0">
                <a:latin typeface="Calibri"/>
                <a:cs typeface="Calibri"/>
              </a:rPr>
              <a:t>Возмо</a:t>
            </a:r>
            <a:r>
              <a:rPr lang="ru-RU" sz="2700" spc="-10" dirty="0" smtClean="0">
                <a:latin typeface="Calibri"/>
                <a:cs typeface="Calibri"/>
              </a:rPr>
              <a:t>ж</a:t>
            </a:r>
            <a:r>
              <a:rPr sz="2700" spc="-10" dirty="0" err="1" smtClean="0">
                <a:latin typeface="Calibri"/>
                <a:cs typeface="Calibri"/>
              </a:rPr>
              <a:t>ны</a:t>
            </a:r>
            <a:r>
              <a:rPr sz="2700" spc="-80" dirty="0" smtClean="0">
                <a:latin typeface="Calibri"/>
                <a:cs typeface="Calibri"/>
              </a:rPr>
              <a:t> </a:t>
            </a:r>
            <a:r>
              <a:rPr sz="2700" spc="-10" dirty="0" err="1" smtClean="0">
                <a:latin typeface="Calibri"/>
                <a:cs typeface="Calibri"/>
              </a:rPr>
              <a:t>прило</a:t>
            </a:r>
            <a:r>
              <a:rPr lang="ru-RU" sz="2700" spc="-10" dirty="0" smtClean="0">
                <a:latin typeface="Calibri"/>
                <a:cs typeface="Calibri"/>
              </a:rPr>
              <a:t>ж</a:t>
            </a:r>
            <a:r>
              <a:rPr sz="2700" spc="-10" dirty="0" err="1" smtClean="0">
                <a:latin typeface="Calibri"/>
                <a:cs typeface="Calibri"/>
              </a:rPr>
              <a:t>ения</a:t>
            </a:r>
            <a:r>
              <a:rPr sz="2700" spc="-105" dirty="0" smtClean="0">
                <a:latin typeface="Calibri"/>
                <a:cs typeface="Calibri"/>
              </a:rPr>
              <a:t> </a:t>
            </a:r>
            <a:r>
              <a:rPr lang="ru-RU" sz="2700" spc="-35" dirty="0">
                <a:latin typeface="Calibri"/>
                <a:cs typeface="Calibri"/>
              </a:rPr>
              <a:t>(</a:t>
            </a:r>
            <a:r>
              <a:rPr sz="2700" spc="-35" dirty="0" err="1" smtClean="0">
                <a:latin typeface="Calibri"/>
                <a:cs typeface="Calibri"/>
              </a:rPr>
              <a:t>картинки</a:t>
            </a:r>
            <a:r>
              <a:rPr sz="2700" spc="-35" dirty="0">
                <a:latin typeface="Calibri"/>
                <a:cs typeface="Calibri"/>
              </a:rPr>
              <a:t>,</a:t>
            </a:r>
            <a:r>
              <a:rPr sz="2700" spc="-80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таблицы, </a:t>
            </a:r>
            <a:r>
              <a:rPr sz="2700" dirty="0">
                <a:latin typeface="Calibri"/>
                <a:cs typeface="Calibri"/>
              </a:rPr>
              <a:t>графики,</a:t>
            </a:r>
            <a:r>
              <a:rPr sz="2700" spc="-6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методики,</a:t>
            </a:r>
            <a:r>
              <a:rPr sz="2700" spc="-4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фотографии,</a:t>
            </a:r>
            <a:r>
              <a:rPr sz="2700" spc="-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выписки,</a:t>
            </a:r>
            <a:r>
              <a:rPr sz="2700" spc="-5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карты, </a:t>
            </a:r>
            <a:r>
              <a:rPr sz="2700" dirty="0">
                <a:latin typeface="Calibri"/>
                <a:cs typeface="Calibri"/>
              </a:rPr>
              <a:t>наброски</a:t>
            </a:r>
            <a:r>
              <a:rPr sz="2700" spc="-9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и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lang="ru-RU" sz="2700" spc="-135" dirty="0" err="1" smtClean="0">
                <a:latin typeface="Calibri"/>
                <a:cs typeface="Calibri"/>
              </a:rPr>
              <a:t>тд</a:t>
            </a:r>
            <a:r>
              <a:rPr lang="ru-RU" sz="2700" spc="-135" dirty="0" smtClean="0">
                <a:latin typeface="Calibri"/>
                <a:cs typeface="Calibri"/>
              </a:rPr>
              <a:t>) </a:t>
            </a:r>
            <a:r>
              <a:rPr sz="2700" dirty="0" err="1" smtClean="0">
                <a:latin typeface="Calibri"/>
                <a:cs typeface="Calibri"/>
              </a:rPr>
              <a:t>Объём</a:t>
            </a:r>
            <a:r>
              <a:rPr sz="2700" spc="-25" dirty="0" smtClean="0">
                <a:latin typeface="Calibri"/>
                <a:cs typeface="Calibri"/>
              </a:rPr>
              <a:t> </a:t>
            </a:r>
            <a:r>
              <a:rPr sz="2700" spc="-10" dirty="0" err="1" smtClean="0">
                <a:latin typeface="Calibri"/>
                <a:cs typeface="Calibri"/>
              </a:rPr>
              <a:t>прило</a:t>
            </a:r>
            <a:r>
              <a:rPr lang="ru-RU" sz="2700" spc="-10" dirty="0" smtClean="0">
                <a:latin typeface="Calibri"/>
                <a:cs typeface="Calibri"/>
              </a:rPr>
              <a:t>ж</a:t>
            </a:r>
            <a:r>
              <a:rPr sz="2700" spc="-10" dirty="0" err="1" smtClean="0">
                <a:latin typeface="Calibri"/>
                <a:cs typeface="Calibri"/>
              </a:rPr>
              <a:t>ений</a:t>
            </a:r>
            <a:r>
              <a:rPr sz="2700" spc="-55" dirty="0" smtClean="0">
                <a:latin typeface="Calibri"/>
                <a:cs typeface="Calibri"/>
              </a:rPr>
              <a:t> </a:t>
            </a:r>
            <a:r>
              <a:rPr sz="2700" dirty="0" err="1">
                <a:latin typeface="Calibri"/>
                <a:cs typeface="Calibri"/>
              </a:rPr>
              <a:t>не</a:t>
            </a:r>
            <a:r>
              <a:rPr sz="2700" spc="-40" dirty="0">
                <a:latin typeface="Calibri"/>
                <a:cs typeface="Calibri"/>
              </a:rPr>
              <a:t> </a:t>
            </a:r>
            <a:r>
              <a:rPr sz="2700" spc="-60" dirty="0" err="1" smtClean="0">
                <a:latin typeface="Calibri"/>
                <a:cs typeface="Calibri"/>
              </a:rPr>
              <a:t>ограничен</a:t>
            </a:r>
            <a:endParaRPr sz="2700" dirty="0">
              <a:latin typeface="Calibri"/>
              <a:cs typeface="Calibri"/>
            </a:endParaRPr>
          </a:p>
          <a:p>
            <a:pPr marL="355600" marR="113664" indent="-343535">
              <a:lnSpc>
                <a:spcPct val="91100"/>
              </a:lnSpc>
              <a:spcBef>
                <a:spcPts val="540"/>
              </a:spcBef>
              <a:buFont typeface="Arial"/>
              <a:buChar char="•"/>
              <a:tabLst>
                <a:tab pos="353695" algn="l"/>
                <a:tab pos="354965" algn="l"/>
              </a:tabLst>
            </a:pPr>
            <a:r>
              <a:rPr sz="2700" dirty="0">
                <a:latin typeface="Calibri"/>
                <a:cs typeface="Calibri"/>
              </a:rPr>
              <a:t>Формат</a:t>
            </a:r>
            <a:r>
              <a:rPr sz="2700" spc="-6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А4,</a:t>
            </a:r>
            <a:r>
              <a:rPr sz="2700" spc="-4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шрифт</a:t>
            </a:r>
            <a:r>
              <a:rPr sz="2700" spc="-2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Times</a:t>
            </a:r>
            <a:r>
              <a:rPr sz="2700" spc="-6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New</a:t>
            </a:r>
            <a:r>
              <a:rPr sz="2700" spc="-8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Roman,</a:t>
            </a:r>
            <a:r>
              <a:rPr sz="2700" spc="-45" dirty="0">
                <a:latin typeface="Calibri"/>
                <a:cs typeface="Calibri"/>
              </a:rPr>
              <a:t> </a:t>
            </a:r>
            <a:r>
              <a:rPr sz="2700" spc="-10" dirty="0">
                <a:latin typeface="Calibri"/>
                <a:cs typeface="Calibri"/>
              </a:rPr>
              <a:t>кегль</a:t>
            </a:r>
            <a:r>
              <a:rPr sz="2700" spc="-50" dirty="0">
                <a:latin typeface="Calibri"/>
                <a:cs typeface="Calibri"/>
              </a:rPr>
              <a:t> </a:t>
            </a:r>
            <a:r>
              <a:rPr sz="2700" spc="-25" dirty="0">
                <a:latin typeface="Calibri"/>
                <a:cs typeface="Calibri"/>
              </a:rPr>
              <a:t>14, </a:t>
            </a:r>
            <a:r>
              <a:rPr sz="2700" spc="-10" dirty="0">
                <a:latin typeface="Calibri"/>
                <a:cs typeface="Calibri"/>
              </a:rPr>
              <a:t>мешстрочный</a:t>
            </a:r>
            <a:r>
              <a:rPr sz="2700" spc="-4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интервал</a:t>
            </a:r>
            <a:r>
              <a:rPr sz="2700" spc="-5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– 1,5,</a:t>
            </a:r>
            <a:r>
              <a:rPr sz="2700" spc="-4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поля:</a:t>
            </a:r>
            <a:r>
              <a:rPr sz="2700" spc="-3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верхнее</a:t>
            </a:r>
            <a:r>
              <a:rPr sz="2700" spc="-4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–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2</a:t>
            </a:r>
            <a:r>
              <a:rPr sz="2700" spc="-30" dirty="0">
                <a:latin typeface="Calibri"/>
                <a:cs typeface="Calibri"/>
              </a:rPr>
              <a:t> </a:t>
            </a:r>
            <a:r>
              <a:rPr sz="2700" spc="-135" dirty="0" err="1" smtClean="0">
                <a:latin typeface="Calibri"/>
                <a:cs typeface="Calibri"/>
              </a:rPr>
              <a:t>см</a:t>
            </a:r>
            <a:r>
              <a:rPr lang="ru-RU" sz="2700" spc="-135" dirty="0" smtClean="0">
                <a:latin typeface="Calibri"/>
                <a:cs typeface="Calibri"/>
              </a:rPr>
              <a:t>.</a:t>
            </a:r>
            <a:r>
              <a:rPr sz="2700" spc="-135" dirty="0" smtClean="0">
                <a:latin typeface="Calibri"/>
                <a:cs typeface="Calibri"/>
              </a:rPr>
              <a:t>, </a:t>
            </a:r>
            <a:r>
              <a:rPr sz="2700" spc="-20" dirty="0">
                <a:latin typeface="Calibri"/>
                <a:cs typeface="Calibri"/>
              </a:rPr>
              <a:t>нишнее</a:t>
            </a:r>
            <a:r>
              <a:rPr sz="2700" spc="-7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–</a:t>
            </a:r>
            <a:r>
              <a:rPr sz="2700" spc="-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2,5</a:t>
            </a:r>
            <a:r>
              <a:rPr sz="2700" spc="-10" dirty="0">
                <a:latin typeface="Calibri"/>
                <a:cs typeface="Calibri"/>
              </a:rPr>
              <a:t> </a:t>
            </a:r>
            <a:r>
              <a:rPr sz="2700" spc="-160" dirty="0" err="1" smtClean="0">
                <a:latin typeface="Calibri"/>
                <a:cs typeface="Calibri"/>
              </a:rPr>
              <a:t>см</a:t>
            </a:r>
            <a:r>
              <a:rPr lang="ru-RU" sz="2700" spc="-160" dirty="0" smtClean="0">
                <a:latin typeface="Calibri"/>
                <a:cs typeface="Calibri"/>
              </a:rPr>
              <a:t>.</a:t>
            </a:r>
            <a:r>
              <a:rPr sz="2700" spc="-160" dirty="0" smtClean="0">
                <a:latin typeface="Calibri"/>
                <a:cs typeface="Calibri"/>
              </a:rPr>
              <a:t>,</a:t>
            </a:r>
            <a:r>
              <a:rPr sz="2700" dirty="0" smtClean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правое</a:t>
            </a:r>
            <a:r>
              <a:rPr sz="2700" spc="-6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–</a:t>
            </a:r>
            <a:r>
              <a:rPr sz="2700" spc="1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1</a:t>
            </a:r>
            <a:r>
              <a:rPr sz="2700" spc="-20" dirty="0">
                <a:latin typeface="Calibri"/>
                <a:cs typeface="Calibri"/>
              </a:rPr>
              <a:t> </a:t>
            </a:r>
            <a:r>
              <a:rPr sz="2700" spc="-160" dirty="0" err="1" smtClean="0">
                <a:latin typeface="Calibri"/>
                <a:cs typeface="Calibri"/>
              </a:rPr>
              <a:t>см</a:t>
            </a:r>
            <a:r>
              <a:rPr lang="ru-RU" sz="2700" spc="-160" dirty="0" smtClean="0">
                <a:latin typeface="Calibri"/>
                <a:cs typeface="Calibri"/>
              </a:rPr>
              <a:t>.</a:t>
            </a:r>
            <a:r>
              <a:rPr sz="2700" spc="-160" dirty="0" smtClean="0">
                <a:latin typeface="Calibri"/>
                <a:cs typeface="Calibri"/>
              </a:rPr>
              <a:t>,</a:t>
            </a:r>
            <a:r>
              <a:rPr sz="2700" dirty="0" smtClean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левое</a:t>
            </a:r>
            <a:r>
              <a:rPr sz="2700" spc="-6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–</a:t>
            </a:r>
            <a:r>
              <a:rPr sz="2700" spc="10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3</a:t>
            </a:r>
            <a:r>
              <a:rPr sz="2700" spc="-5" dirty="0">
                <a:latin typeface="Calibri"/>
                <a:cs typeface="Calibri"/>
              </a:rPr>
              <a:t> </a:t>
            </a:r>
            <a:r>
              <a:rPr sz="2700" spc="-25" dirty="0" err="1" smtClean="0">
                <a:latin typeface="Calibri"/>
                <a:cs typeface="Calibri"/>
              </a:rPr>
              <a:t>см</a:t>
            </a:r>
            <a:r>
              <a:rPr lang="ru-RU" sz="2700" spc="-25" dirty="0" smtClean="0">
                <a:latin typeface="Calibri"/>
                <a:cs typeface="Calibri"/>
              </a:rPr>
              <a:t>.</a:t>
            </a:r>
            <a:endParaRPr sz="27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06474" y="444195"/>
            <a:ext cx="613156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4375150" algn="l"/>
              </a:tabLst>
            </a:pPr>
            <a:r>
              <a:rPr sz="4400" dirty="0"/>
              <a:t>Визуальная</a:t>
            </a:r>
            <a:r>
              <a:rPr sz="4400" spc="-50" dirty="0"/>
              <a:t> </a:t>
            </a:r>
            <a:r>
              <a:rPr sz="4400" spc="-10" dirty="0"/>
              <a:t>часть</a:t>
            </a:r>
            <a:r>
              <a:rPr sz="4400" dirty="0"/>
              <a:t>	</a:t>
            </a:r>
            <a:r>
              <a:rPr sz="4400" spc="-10" dirty="0"/>
              <a:t>работы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624941" y="1626235"/>
            <a:ext cx="3544570" cy="43237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78460" marR="114300" indent="-366395">
              <a:lnSpc>
                <a:spcPct val="100000"/>
              </a:lnSpc>
              <a:spcBef>
                <a:spcPts val="95"/>
              </a:spcBef>
            </a:pPr>
            <a:r>
              <a:rPr sz="2800" spc="-20" dirty="0">
                <a:latin typeface="Calibri"/>
                <a:cs typeface="Calibri"/>
              </a:rPr>
              <a:t>представляется </a:t>
            </a:r>
            <a:r>
              <a:rPr sz="2800" dirty="0">
                <a:latin typeface="Calibri"/>
                <a:cs typeface="Calibri"/>
              </a:rPr>
              <a:t>в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виде </a:t>
            </a:r>
            <a:r>
              <a:rPr sz="2800" dirty="0">
                <a:latin typeface="Calibri"/>
                <a:cs typeface="Calibri"/>
              </a:rPr>
              <a:t>презентации,</a:t>
            </a:r>
            <a:r>
              <a:rPr sz="2800" spc="-16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серии</a:t>
            </a:r>
            <a:endParaRPr sz="2800" dirty="0">
              <a:latin typeface="Calibri"/>
              <a:cs typeface="Calibri"/>
            </a:endParaRPr>
          </a:p>
          <a:p>
            <a:pPr marL="255270" marR="5080" indent="-11430" algn="ctr">
              <a:lnSpc>
                <a:spcPct val="100899"/>
              </a:lnSpc>
              <a:spcBef>
                <a:spcPts val="5"/>
              </a:spcBef>
              <a:tabLst>
                <a:tab pos="2242820" algn="l"/>
                <a:tab pos="2595880" algn="l"/>
              </a:tabLst>
            </a:pPr>
            <a:r>
              <a:rPr sz="2800" spc="-10" dirty="0">
                <a:latin typeface="Calibri"/>
                <a:cs typeface="Calibri"/>
              </a:rPr>
              <a:t>диаграмм, видеофильма, комплекта фотографий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-50" dirty="0">
                <a:latin typeface="Calibri"/>
                <a:cs typeface="Calibri"/>
              </a:rPr>
              <a:t>и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lang="ru-RU" sz="2800" spc="-370" dirty="0" err="1" smtClean="0">
                <a:latin typeface="Calibri"/>
                <a:cs typeface="Calibri"/>
              </a:rPr>
              <a:t>тд</a:t>
            </a:r>
            <a:r>
              <a:rPr sz="2800" spc="-370" dirty="0" smtClean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Подаётся</a:t>
            </a:r>
            <a:r>
              <a:rPr sz="2800" spc="-10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в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составе </a:t>
            </a:r>
            <a:r>
              <a:rPr sz="2800" dirty="0">
                <a:latin typeface="Calibri"/>
                <a:cs typeface="Calibri"/>
              </a:rPr>
              <a:t>выполненной</a:t>
            </a:r>
            <a:r>
              <a:rPr sz="2800" spc="-1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работы </a:t>
            </a:r>
            <a:r>
              <a:rPr sz="2800" dirty="0">
                <a:latin typeface="Calibri"/>
                <a:cs typeface="Calibri"/>
              </a:rPr>
              <a:t>на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электронном носителея</a:t>
            </a:r>
            <a:endParaRPr sz="2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09601" y="444195"/>
            <a:ext cx="7338136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75" dirty="0" err="1" smtClean="0"/>
              <a:t>Компь</a:t>
            </a:r>
            <a:r>
              <a:rPr lang="ru-RU" sz="4400" spc="75" dirty="0" err="1" smtClean="0"/>
              <a:t>ю</a:t>
            </a:r>
            <a:r>
              <a:rPr sz="4400" spc="75" dirty="0" err="1" smtClean="0"/>
              <a:t>терная</a:t>
            </a:r>
            <a:r>
              <a:rPr sz="4400" dirty="0" smtClean="0"/>
              <a:t> </a:t>
            </a:r>
            <a:r>
              <a:rPr sz="4400" spc="-10" dirty="0"/>
              <a:t>презентация</a:t>
            </a:r>
            <a:endParaRPr sz="4400" dirty="0"/>
          </a:p>
        </p:txBody>
      </p:sp>
      <p:sp>
        <p:nvSpPr>
          <p:cNvPr id="4" name="object 4"/>
          <p:cNvSpPr txBox="1"/>
          <p:nvPr/>
        </p:nvSpPr>
        <p:spPr>
          <a:xfrm>
            <a:off x="598423" y="1591817"/>
            <a:ext cx="3401695" cy="4036060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64135" marR="59690" indent="-27940">
              <a:lnSpc>
                <a:spcPct val="91200"/>
              </a:lnSpc>
              <a:spcBef>
                <a:spcPts val="350"/>
              </a:spcBef>
            </a:pPr>
            <a:r>
              <a:rPr sz="2400" dirty="0">
                <a:latin typeface="Calibri"/>
                <a:cs typeface="Calibri"/>
              </a:rPr>
              <a:t>состоит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из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небольшого </a:t>
            </a:r>
            <a:r>
              <a:rPr sz="2400" dirty="0">
                <a:latin typeface="Calibri"/>
                <a:cs typeface="Calibri"/>
              </a:rPr>
              <a:t>количества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слайдов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без </a:t>
            </a:r>
            <a:r>
              <a:rPr sz="2400" dirty="0">
                <a:latin typeface="Calibri"/>
                <a:cs typeface="Calibri"/>
              </a:rPr>
              <a:t>учёта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титульного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(10-</a:t>
            </a:r>
            <a:r>
              <a:rPr sz="2400" spc="-20" dirty="0">
                <a:latin typeface="Calibri"/>
                <a:cs typeface="Calibri"/>
              </a:rPr>
              <a:t>15). Титульный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слайд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45" dirty="0" err="1" smtClean="0">
                <a:latin typeface="Calibri"/>
                <a:cs typeface="Calibri"/>
              </a:rPr>
              <a:t>дол</a:t>
            </a:r>
            <a:r>
              <a:rPr lang="ru-RU" sz="2400" spc="-45" dirty="0" smtClean="0">
                <a:latin typeface="Calibri"/>
                <a:cs typeface="Calibri"/>
              </a:rPr>
              <a:t>же</a:t>
            </a:r>
            <a:r>
              <a:rPr sz="2400" spc="-45" dirty="0" smtClean="0">
                <a:latin typeface="Calibri"/>
                <a:cs typeface="Calibri"/>
              </a:rPr>
              <a:t>н </a:t>
            </a:r>
            <a:r>
              <a:rPr sz="2400" spc="-25" dirty="0" err="1" smtClean="0">
                <a:latin typeface="Calibri"/>
                <a:cs typeface="Calibri"/>
              </a:rPr>
              <a:t>содер</a:t>
            </a:r>
            <a:r>
              <a:rPr lang="ru-RU" sz="2400" spc="-25" dirty="0" smtClean="0">
                <a:latin typeface="Calibri"/>
                <a:cs typeface="Calibri"/>
              </a:rPr>
              <a:t>ж</a:t>
            </a:r>
            <a:r>
              <a:rPr sz="2400" spc="-25" dirty="0" err="1" smtClean="0">
                <a:latin typeface="Calibri"/>
                <a:cs typeface="Calibri"/>
              </a:rPr>
              <a:t>ать</a:t>
            </a:r>
            <a:r>
              <a:rPr sz="2400" spc="-65" dirty="0" smtClean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тему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работы,</a:t>
            </a:r>
            <a:endParaRPr sz="2400" dirty="0">
              <a:latin typeface="Calibri"/>
              <a:cs typeface="Calibri"/>
            </a:endParaRPr>
          </a:p>
          <a:p>
            <a:pPr marL="339090" marR="319405" indent="-9525" algn="ctr">
              <a:lnSpc>
                <a:spcPts val="2600"/>
              </a:lnSpc>
              <a:spcBef>
                <a:spcPts val="35"/>
              </a:spcBef>
              <a:tabLst>
                <a:tab pos="794385" algn="l"/>
                <a:tab pos="2218055" algn="l"/>
              </a:tabLst>
            </a:pPr>
            <a:r>
              <a:rPr sz="2400" dirty="0">
                <a:latin typeface="Calibri"/>
                <a:cs typeface="Calibri"/>
              </a:rPr>
              <a:t>название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учебного </a:t>
            </a:r>
            <a:r>
              <a:rPr sz="2400" dirty="0">
                <a:latin typeface="Calibri"/>
                <a:cs typeface="Calibri"/>
              </a:rPr>
              <a:t>заведения,</a:t>
            </a:r>
            <a:r>
              <a:rPr sz="2400" spc="-10" dirty="0">
                <a:latin typeface="Calibri"/>
                <a:cs typeface="Calibri"/>
              </a:rPr>
              <a:t> сведения </a:t>
            </a:r>
            <a:r>
              <a:rPr sz="2400" spc="-25" dirty="0">
                <a:latin typeface="Calibri"/>
                <a:cs typeface="Calibri"/>
              </a:rPr>
              <a:t>об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60" dirty="0" err="1" smtClean="0">
                <a:latin typeface="Calibri"/>
                <a:cs typeface="Calibri"/>
              </a:rPr>
              <a:t>уча</a:t>
            </a:r>
            <a:r>
              <a:rPr lang="ru-RU" sz="2400" spc="60" dirty="0" err="1" smtClean="0">
                <a:latin typeface="Calibri"/>
                <a:cs typeface="Calibri"/>
              </a:rPr>
              <a:t>ющ</a:t>
            </a:r>
            <a:r>
              <a:rPr sz="2400" spc="60" dirty="0" err="1" smtClean="0">
                <a:latin typeface="Calibri"/>
                <a:cs typeface="Calibri"/>
              </a:rPr>
              <a:t>емся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50" dirty="0">
                <a:latin typeface="Calibri"/>
                <a:cs typeface="Calibri"/>
              </a:rPr>
              <a:t>и</a:t>
            </a:r>
            <a:endParaRPr sz="2400" dirty="0">
              <a:latin typeface="Calibri"/>
              <a:cs typeface="Calibri"/>
            </a:endParaRPr>
          </a:p>
          <a:p>
            <a:pPr algn="ctr">
              <a:lnSpc>
                <a:spcPts val="2425"/>
              </a:lnSpc>
            </a:pPr>
            <a:r>
              <a:rPr lang="ru-RU" sz="2400" spc="-55" dirty="0" smtClean="0">
                <a:latin typeface="Calibri"/>
                <a:cs typeface="Calibri"/>
              </a:rPr>
              <a:t>Р</a:t>
            </a:r>
            <a:r>
              <a:rPr sz="2400" spc="-55" dirty="0" err="1" smtClean="0">
                <a:latin typeface="Calibri"/>
                <a:cs typeface="Calibri"/>
              </a:rPr>
              <a:t>уководител</a:t>
            </a:r>
            <a:r>
              <a:rPr lang="ru-RU" sz="2400" spc="-55" dirty="0" smtClean="0">
                <a:latin typeface="Calibri"/>
                <a:cs typeface="Calibri"/>
              </a:rPr>
              <a:t>я. </a:t>
            </a:r>
            <a:r>
              <a:rPr sz="2400" dirty="0" err="1" smtClean="0">
                <a:latin typeface="Calibri"/>
                <a:cs typeface="Calibri"/>
              </a:rPr>
              <a:t>Шрифт</a:t>
            </a:r>
            <a:r>
              <a:rPr sz="2400" dirty="0" smtClean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для</a:t>
            </a:r>
            <a:endParaRPr sz="2400" dirty="0">
              <a:latin typeface="Calibri"/>
              <a:cs typeface="Calibri"/>
            </a:endParaRPr>
          </a:p>
          <a:p>
            <a:pPr marL="143510" marR="125730" algn="ctr">
              <a:lnSpc>
                <a:spcPct val="90200"/>
              </a:lnSpc>
              <a:spcBef>
                <a:spcPts val="145"/>
              </a:spcBef>
            </a:pPr>
            <a:r>
              <a:rPr sz="2400" dirty="0">
                <a:latin typeface="Calibri"/>
                <a:cs typeface="Calibri"/>
              </a:rPr>
              <a:t>слайдов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рекомендуется </a:t>
            </a:r>
            <a:r>
              <a:rPr sz="2400" dirty="0">
                <a:latin typeface="Calibri"/>
                <a:cs typeface="Calibri"/>
              </a:rPr>
              <a:t>выбирать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простой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и </a:t>
            </a:r>
            <a:r>
              <a:rPr sz="2400" spc="-10" dirty="0" err="1" smtClean="0">
                <a:latin typeface="Calibri"/>
                <a:cs typeface="Calibri"/>
              </a:rPr>
              <a:t>разборчивый</a:t>
            </a:r>
            <a:r>
              <a:rPr lang="ru-RU" sz="2400" spc="-10" dirty="0" smtClean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42466" y="205231"/>
            <a:ext cx="292227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Пример</a:t>
            </a:r>
            <a:r>
              <a:rPr spc="-160" dirty="0"/>
              <a:t> </a:t>
            </a:r>
            <a:r>
              <a:rPr spc="-20" dirty="0"/>
              <a:t>ТЕМ: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86334" y="1504949"/>
            <a:ext cx="8694420" cy="29437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3695" indent="-341630">
              <a:lnSpc>
                <a:spcPts val="2375"/>
              </a:lnSpc>
              <a:spcBef>
                <a:spcPts val="95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200" dirty="0">
                <a:latin typeface="Calibri"/>
                <a:cs typeface="Calibri"/>
              </a:rPr>
              <a:t>«</a:t>
            </a:r>
            <a:r>
              <a:rPr sz="2200" dirty="0" err="1">
                <a:latin typeface="Calibri"/>
                <a:cs typeface="Calibri"/>
              </a:rPr>
              <a:t>Создание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 err="1" smtClean="0">
                <a:latin typeface="Calibri"/>
                <a:cs typeface="Calibri"/>
              </a:rPr>
              <a:t>илл</a:t>
            </a:r>
            <a:r>
              <a:rPr lang="ru-RU" sz="2200" dirty="0" err="1" smtClean="0">
                <a:latin typeface="Calibri"/>
                <a:cs typeface="Calibri"/>
              </a:rPr>
              <a:t>ю</a:t>
            </a:r>
            <a:r>
              <a:rPr sz="2200" dirty="0" err="1" smtClean="0">
                <a:latin typeface="Calibri"/>
                <a:cs typeface="Calibri"/>
              </a:rPr>
              <a:t>стрированного</a:t>
            </a:r>
            <a:r>
              <a:rPr sz="2200" dirty="0" smtClean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справочника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для</a:t>
            </a:r>
            <a:r>
              <a:rPr sz="2200" spc="-10" dirty="0">
                <a:latin typeface="Calibri"/>
                <a:cs typeface="Calibri"/>
              </a:rPr>
              <a:t> подготовки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к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lang="ru-RU" sz="2200" spc="-190" dirty="0" smtClean="0">
                <a:latin typeface="Calibri"/>
                <a:cs typeface="Calibri"/>
              </a:rPr>
              <a:t>ОГЭ</a:t>
            </a:r>
            <a:r>
              <a:rPr sz="2200" spc="-5" dirty="0" smtClean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по</a:t>
            </a:r>
            <a:endParaRPr sz="2200" dirty="0">
              <a:latin typeface="Calibri"/>
              <a:cs typeface="Calibri"/>
            </a:endParaRPr>
          </a:p>
          <a:p>
            <a:pPr marL="354965">
              <a:lnSpc>
                <a:spcPts val="2375"/>
              </a:lnSpc>
            </a:pPr>
            <a:r>
              <a:rPr sz="2200" spc="-10" dirty="0">
                <a:latin typeface="Calibri"/>
                <a:cs typeface="Calibri"/>
              </a:rPr>
              <a:t>литературе»я</a:t>
            </a:r>
            <a:endParaRPr sz="22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200" dirty="0" smtClean="0">
                <a:latin typeface="Calibri"/>
                <a:cs typeface="Calibri"/>
              </a:rPr>
              <a:t>«</a:t>
            </a:r>
            <a:r>
              <a:rPr lang="ru-RU" sz="2200" dirty="0" smtClean="0">
                <a:latin typeface="Calibri"/>
                <a:cs typeface="Calibri"/>
              </a:rPr>
              <a:t>И</a:t>
            </a:r>
            <a:r>
              <a:rPr sz="2200" dirty="0" err="1" smtClean="0">
                <a:latin typeface="Calibri"/>
                <a:cs typeface="Calibri"/>
              </a:rPr>
              <a:t>стория</a:t>
            </a:r>
            <a:r>
              <a:rPr sz="2200" spc="105" dirty="0" smtClean="0">
                <a:latin typeface="Calibri"/>
                <a:cs typeface="Calibri"/>
              </a:rPr>
              <a:t> </a:t>
            </a:r>
            <a:r>
              <a:rPr lang="ru-RU" sz="2200" spc="105" dirty="0" smtClean="0">
                <a:latin typeface="Calibri"/>
                <a:cs typeface="Calibri"/>
              </a:rPr>
              <a:t> моей </a:t>
            </a:r>
            <a:r>
              <a:rPr sz="2200" dirty="0" err="1" smtClean="0">
                <a:latin typeface="Calibri"/>
                <a:cs typeface="Calibri"/>
              </a:rPr>
              <a:t>семьи</a:t>
            </a:r>
            <a:r>
              <a:rPr lang="ru-RU" sz="2200" spc="175" dirty="0" smtClean="0">
                <a:latin typeface="Calibri"/>
                <a:cs typeface="Calibri"/>
              </a:rPr>
              <a:t>"</a:t>
            </a:r>
            <a:endParaRPr sz="22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spcBef>
                <a:spcPts val="70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200" spc="-10" dirty="0">
                <a:latin typeface="Calibri"/>
                <a:cs typeface="Calibri"/>
              </a:rPr>
              <a:t>«Хрестоматия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для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внеклассного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чтения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8-</a:t>
            </a:r>
            <a:r>
              <a:rPr sz="2200" dirty="0">
                <a:latin typeface="Calibri"/>
                <a:cs typeface="Calibri"/>
              </a:rPr>
              <a:t>11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spc="-10" dirty="0" err="1">
                <a:latin typeface="Calibri"/>
                <a:cs typeface="Calibri"/>
              </a:rPr>
              <a:t>классов</a:t>
            </a:r>
            <a:r>
              <a:rPr sz="2200" spc="-10" dirty="0" smtClean="0">
                <a:latin typeface="Calibri"/>
                <a:cs typeface="Calibri"/>
              </a:rPr>
              <a:t>»</a:t>
            </a:r>
            <a:endParaRPr sz="2200" dirty="0">
              <a:latin typeface="Calibri"/>
              <a:cs typeface="Calibri"/>
            </a:endParaRPr>
          </a:p>
          <a:p>
            <a:pPr marL="353695" indent="-341630">
              <a:lnSpc>
                <a:spcPts val="2575"/>
              </a:lnSpc>
              <a:spcBef>
                <a:spcPts val="60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200" dirty="0" smtClean="0">
                <a:latin typeface="Calibri"/>
                <a:cs typeface="Calibri"/>
              </a:rPr>
              <a:t>«</a:t>
            </a:r>
            <a:r>
              <a:rPr lang="ru-RU" sz="2200" dirty="0" err="1" smtClean="0">
                <a:latin typeface="Calibri"/>
                <a:cs typeface="Calibri"/>
              </a:rPr>
              <a:t>Ди</a:t>
            </a:r>
            <a:r>
              <a:rPr sz="2200" dirty="0" err="1" smtClean="0">
                <a:latin typeface="Calibri"/>
                <a:cs typeface="Calibri"/>
              </a:rPr>
              <a:t>зайн-проект</a:t>
            </a:r>
            <a:r>
              <a:rPr sz="2200" spc="10" dirty="0" smtClean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интерьера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 err="1">
                <a:latin typeface="Calibri"/>
                <a:cs typeface="Calibri"/>
              </a:rPr>
              <a:t>комнаты</a:t>
            </a:r>
            <a:r>
              <a:rPr sz="2200" spc="-10" dirty="0" smtClean="0">
                <a:latin typeface="Calibri"/>
                <a:cs typeface="Calibri"/>
              </a:rPr>
              <a:t>»</a:t>
            </a:r>
            <a:endParaRPr sz="22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200" spc="-10" dirty="0" smtClean="0">
                <a:latin typeface="Calibri"/>
                <a:cs typeface="Calibri"/>
              </a:rPr>
              <a:t>«</a:t>
            </a:r>
            <a:r>
              <a:rPr sz="2200" spc="-10" dirty="0">
                <a:latin typeface="Calibri"/>
                <a:cs typeface="Calibri"/>
              </a:rPr>
              <a:t>Анимационный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dirty="0" err="1">
                <a:latin typeface="Calibri"/>
                <a:cs typeface="Calibri"/>
              </a:rPr>
              <a:t>фильм</a:t>
            </a:r>
            <a:r>
              <a:rPr sz="2200" spc="75" dirty="0">
                <a:latin typeface="Calibri"/>
                <a:cs typeface="Calibri"/>
              </a:rPr>
              <a:t> </a:t>
            </a:r>
            <a:r>
              <a:rPr sz="2200" dirty="0" smtClean="0">
                <a:latin typeface="Calibri"/>
                <a:cs typeface="Calibri"/>
              </a:rPr>
              <a:t>"</a:t>
            </a:r>
            <a:r>
              <a:rPr lang="ru-RU" sz="2200" dirty="0" smtClean="0">
                <a:latin typeface="Calibri"/>
                <a:cs typeface="Calibri"/>
              </a:rPr>
              <a:t>Д</a:t>
            </a:r>
            <a:r>
              <a:rPr sz="2200" dirty="0" err="1" smtClean="0">
                <a:latin typeface="Calibri"/>
                <a:cs typeface="Calibri"/>
              </a:rPr>
              <a:t>ом</a:t>
            </a:r>
            <a:r>
              <a:rPr sz="2200" spc="45" dirty="0" smtClean="0">
                <a:latin typeface="Calibri"/>
                <a:cs typeface="Calibri"/>
              </a:rPr>
              <a:t> </a:t>
            </a:r>
            <a:r>
              <a:rPr sz="2200" spc="-10" dirty="0" err="1" smtClean="0">
                <a:latin typeface="Calibri"/>
                <a:cs typeface="Calibri"/>
              </a:rPr>
              <a:t>напротив</a:t>
            </a:r>
            <a:r>
              <a:rPr lang="ru-RU" sz="2200" spc="-10" dirty="0">
                <a:latin typeface="Calibri"/>
                <a:cs typeface="Calibri"/>
              </a:rPr>
              <a:t>"</a:t>
            </a:r>
            <a:endParaRPr sz="2200" dirty="0">
              <a:latin typeface="Calibri"/>
              <a:cs typeface="Calibri"/>
            </a:endParaRPr>
          </a:p>
          <a:p>
            <a:pPr marL="353695" indent="-34163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53695" algn="l"/>
                <a:tab pos="354330" algn="l"/>
              </a:tabLst>
            </a:pPr>
            <a:r>
              <a:rPr sz="2200" dirty="0" smtClean="0">
                <a:latin typeface="Calibri"/>
                <a:cs typeface="Calibri"/>
              </a:rPr>
              <a:t>«</a:t>
            </a:r>
            <a:r>
              <a:rPr sz="2200" dirty="0">
                <a:latin typeface="Calibri"/>
                <a:cs typeface="Calibri"/>
              </a:rPr>
              <a:t>Серия</a:t>
            </a:r>
            <a:r>
              <a:rPr sz="2200" spc="-8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авторских</a:t>
            </a:r>
            <a:r>
              <a:rPr sz="2200" spc="-9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поздравительных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spc="-10" dirty="0" err="1">
                <a:latin typeface="Calibri"/>
                <a:cs typeface="Calibri"/>
              </a:rPr>
              <a:t>открыток</a:t>
            </a:r>
            <a:r>
              <a:rPr sz="2200" spc="-10" dirty="0" smtClean="0">
                <a:latin typeface="Calibri"/>
                <a:cs typeface="Calibri"/>
              </a:rPr>
              <a:t>»</a:t>
            </a:r>
            <a:endParaRPr sz="2200" dirty="0">
              <a:latin typeface="Calibri"/>
              <a:cs typeface="Calibri"/>
            </a:endParaRPr>
          </a:p>
          <a:p>
            <a:pPr marL="353695" indent="-341630" algn="just">
              <a:lnSpc>
                <a:spcPts val="2260"/>
              </a:lnSpc>
              <a:buFont typeface="Arial"/>
              <a:buChar char="•"/>
              <a:tabLst>
                <a:tab pos="354330" algn="l"/>
              </a:tabLst>
            </a:pPr>
            <a:r>
              <a:rPr sz="2200" dirty="0" smtClean="0">
                <a:latin typeface="Calibri"/>
                <a:cs typeface="Calibri"/>
              </a:rPr>
              <a:t>«</a:t>
            </a:r>
            <a:r>
              <a:rPr sz="2200" dirty="0">
                <a:latin typeface="Calibri"/>
                <a:cs typeface="Calibri"/>
              </a:rPr>
              <a:t>Серия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социальных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плакатов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по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цитатам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русских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литературных</a:t>
            </a:r>
            <a:endParaRPr sz="2200" dirty="0">
              <a:latin typeface="Calibri"/>
              <a:cs typeface="Calibri"/>
            </a:endParaRPr>
          </a:p>
          <a:p>
            <a:pPr marL="354965">
              <a:lnSpc>
                <a:spcPts val="2375"/>
              </a:lnSpc>
            </a:pPr>
            <a:r>
              <a:rPr sz="2200" spc="-10" dirty="0" err="1">
                <a:latin typeface="Calibri"/>
                <a:cs typeface="Calibri"/>
              </a:rPr>
              <a:t>произведений</a:t>
            </a:r>
            <a:r>
              <a:rPr sz="2200" spc="-10" dirty="0" smtClean="0">
                <a:latin typeface="Calibri"/>
                <a:cs typeface="Calibri"/>
              </a:rPr>
              <a:t>»</a:t>
            </a:r>
            <a:endParaRPr sz="2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6555" y="300050"/>
            <a:ext cx="5508245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 err="1"/>
              <a:t>Конкурсы</a:t>
            </a:r>
            <a:r>
              <a:rPr sz="4400" spc="-40" dirty="0"/>
              <a:t> </a:t>
            </a:r>
            <a:r>
              <a:rPr lang="ru-RU" sz="4400" spc="740" dirty="0" smtClean="0"/>
              <a:t>и</a:t>
            </a:r>
            <a:r>
              <a:rPr sz="4400" spc="-5" dirty="0" smtClean="0"/>
              <a:t> </a:t>
            </a:r>
            <a:r>
              <a:rPr sz="4400" spc="-25" dirty="0"/>
              <a:t>НПК</a:t>
            </a:r>
            <a:endParaRPr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1752600" y="1905000"/>
            <a:ext cx="5540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ДЗ</a:t>
            </a:r>
          </a:p>
          <a:p>
            <a:r>
              <a:rPr lang="ru-RU" dirty="0" smtClean="0"/>
              <a:t>Повторить термины, продумать тему </a:t>
            </a:r>
            <a:r>
              <a:rPr lang="ru-RU" smtClean="0"/>
              <a:t>для проекта</a:t>
            </a:r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1200</Words>
  <Application>Microsoft Office PowerPoint</Application>
  <PresentationFormat>Экран (4:3)</PresentationFormat>
  <Paragraphs>229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Garamond</vt:lpstr>
      <vt:lpstr>Arial Narrow</vt:lpstr>
      <vt:lpstr>Office Theme</vt:lpstr>
      <vt:lpstr>ИНДИВИДУАЛЬНЫЙ ПРОЕКТ 10 класс</vt:lpstr>
      <vt:lpstr>Регулирование проектной и исследовательской деятельности</vt:lpstr>
      <vt:lpstr>ФГОС СОО</vt:lpstr>
      <vt:lpstr>ФГОС СОО</vt:lpstr>
      <vt:lpstr>Результаты выполнения индивидуального проекта долшны отрашать эФыОСю:</vt:lpstr>
      <vt:lpstr>Какие могут быть работы?</vt:lpstr>
      <vt:lpstr>ъва блока предмета «ьндивидуальный проект»</vt:lpstr>
      <vt:lpstr>Методологический курс</vt:lpstr>
      <vt:lpstr>Самоопределение</vt:lpstr>
      <vt:lpstr>Какие возмошности даёт индивидуальный проект?</vt:lpstr>
      <vt:lpstr>Что помошет выбрать тему проекта/исследования?</vt:lpstr>
      <vt:lpstr>Проектная деятельность</vt:lpstr>
      <vt:lpstr>щчебно-исследовательская деятельность</vt:lpstr>
      <vt:lpstr>Слайд 14</vt:lpstr>
      <vt:lpstr>Требования к содержанию и направленности проекта</vt:lpstr>
      <vt:lpstr>Пример структуры проекта</vt:lpstr>
      <vt:lpstr>Слайд 17</vt:lpstr>
      <vt:lpstr>Структура исследования</vt:lpstr>
      <vt:lpstr>Типы работ</vt:lpstr>
      <vt:lpstr>Основные проблемы, с которыми сталкивается учащийся (по мнению руководителей работ):</vt:lpstr>
      <vt:lpstr>Лента времени</vt:lpstr>
      <vt:lpstr>План</vt:lpstr>
      <vt:lpstr>Обёие требования к заёите</vt:lpstr>
      <vt:lpstr>Письменная работа</vt:lpstr>
      <vt:lpstr>Визуальная часть работы</vt:lpstr>
      <vt:lpstr>Компьютерная презентация</vt:lpstr>
      <vt:lpstr>Пример ТЕМ:</vt:lpstr>
      <vt:lpstr>Конкурсы и НПК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dc:creator>doc2pdf</dc:creator>
  <cp:lastModifiedBy>1</cp:lastModifiedBy>
  <cp:revision>3</cp:revision>
  <dcterms:created xsi:type="dcterms:W3CDTF">2022-07-29T03:12:39Z</dcterms:created>
  <dcterms:modified xsi:type="dcterms:W3CDTF">2022-09-12T12:58:39Z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2021-06-17T00:00:00Z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2022-07-29T00:00:00Z</vt:filetime>
  </property>
</Properties>
</file>